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49"/>
  </p:notesMasterIdLst>
  <p:handoutMasterIdLst>
    <p:handoutMasterId r:id="rId50"/>
  </p:handoutMasterIdLst>
  <p:sldIdLst>
    <p:sldId id="811" r:id="rId5"/>
    <p:sldId id="1318" r:id="rId6"/>
    <p:sldId id="1317" r:id="rId7"/>
    <p:sldId id="1306" r:id="rId8"/>
    <p:sldId id="1327" r:id="rId9"/>
    <p:sldId id="887" r:id="rId10"/>
    <p:sldId id="1307" r:id="rId11"/>
    <p:sldId id="1320" r:id="rId12"/>
    <p:sldId id="1319" r:id="rId13"/>
    <p:sldId id="1392" r:id="rId14"/>
    <p:sldId id="1394" r:id="rId15"/>
    <p:sldId id="1393" r:id="rId16"/>
    <p:sldId id="1395" r:id="rId17"/>
    <p:sldId id="1321" r:id="rId18"/>
    <p:sldId id="1322" r:id="rId19"/>
    <p:sldId id="1324" r:id="rId20"/>
    <p:sldId id="1323" r:id="rId21"/>
    <p:sldId id="1326" r:id="rId22"/>
    <p:sldId id="888" r:id="rId23"/>
    <p:sldId id="257" r:id="rId24"/>
    <p:sldId id="258" r:id="rId25"/>
    <p:sldId id="259" r:id="rId26"/>
    <p:sldId id="261" r:id="rId27"/>
    <p:sldId id="1313" r:id="rId28"/>
    <p:sldId id="1293" r:id="rId29"/>
    <p:sldId id="1296" r:id="rId30"/>
    <p:sldId id="1295" r:id="rId31"/>
    <p:sldId id="1297" r:id="rId32"/>
    <p:sldId id="1303" r:id="rId33"/>
    <p:sldId id="1328" r:id="rId34"/>
    <p:sldId id="1304" r:id="rId35"/>
    <p:sldId id="893" r:id="rId36"/>
    <p:sldId id="1391" r:id="rId37"/>
    <p:sldId id="260" r:id="rId38"/>
    <p:sldId id="256" r:id="rId39"/>
    <p:sldId id="263" r:id="rId40"/>
    <p:sldId id="262" r:id="rId41"/>
    <p:sldId id="1332" r:id="rId42"/>
    <p:sldId id="1330" r:id="rId43"/>
    <p:sldId id="1329" r:id="rId44"/>
    <p:sldId id="1312" r:id="rId45"/>
    <p:sldId id="1314" r:id="rId46"/>
    <p:sldId id="1315" r:id="rId47"/>
    <p:sldId id="1316" r:id="rId4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DFA6FF4-F7BA-4338-8046-9D76365F9FA1}">
          <p14:sldIdLst>
            <p14:sldId id="811"/>
            <p14:sldId id="1318"/>
            <p14:sldId id="1317"/>
            <p14:sldId id="1306"/>
            <p14:sldId id="1327"/>
            <p14:sldId id="887"/>
            <p14:sldId id="1307"/>
            <p14:sldId id="1320"/>
            <p14:sldId id="1319"/>
            <p14:sldId id="1392"/>
            <p14:sldId id="1394"/>
            <p14:sldId id="1393"/>
            <p14:sldId id="1395"/>
            <p14:sldId id="1321"/>
            <p14:sldId id="1322"/>
            <p14:sldId id="1324"/>
            <p14:sldId id="1323"/>
            <p14:sldId id="1326"/>
            <p14:sldId id="888"/>
            <p14:sldId id="257"/>
            <p14:sldId id="258"/>
            <p14:sldId id="259"/>
            <p14:sldId id="261"/>
            <p14:sldId id="1313"/>
            <p14:sldId id="1293"/>
            <p14:sldId id="1296"/>
            <p14:sldId id="1295"/>
            <p14:sldId id="1297"/>
            <p14:sldId id="1303"/>
            <p14:sldId id="1328"/>
            <p14:sldId id="1304"/>
            <p14:sldId id="893"/>
            <p14:sldId id="1391"/>
            <p14:sldId id="260"/>
            <p14:sldId id="256"/>
            <p14:sldId id="263"/>
            <p14:sldId id="262"/>
            <p14:sldId id="1332"/>
            <p14:sldId id="1330"/>
            <p14:sldId id="1329"/>
            <p14:sldId id="1312"/>
            <p14:sldId id="1314"/>
            <p14:sldId id="1315"/>
            <p14:sldId id="1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40" userDrawn="1">
          <p15:clr>
            <a:srgbClr val="A4A3A4"/>
          </p15:clr>
        </p15:guide>
        <p15:guide id="2" pos="2121" userDrawn="1">
          <p15:clr>
            <a:srgbClr val="A4A3A4"/>
          </p15:clr>
        </p15:guide>
        <p15:guide id="3" orient="horz" pos="2835" userDrawn="1">
          <p15:clr>
            <a:srgbClr val="A4A3A4"/>
          </p15:clr>
        </p15:guide>
        <p15:guide id="4" pos="2116" userDrawn="1">
          <p15:clr>
            <a:srgbClr val="A4A3A4"/>
          </p15:clr>
        </p15:guide>
        <p15:guide id="5" orient="horz" pos="2933" userDrawn="1">
          <p15:clr>
            <a:srgbClr val="A4A3A4"/>
          </p15:clr>
        </p15:guide>
        <p15:guide id="6" orient="horz" pos="2928" userDrawn="1">
          <p15:clr>
            <a:srgbClr val="A4A3A4"/>
          </p15:clr>
        </p15:guide>
        <p15:guide id="7" pos="2213" userDrawn="1">
          <p15:clr>
            <a:srgbClr val="A4A3A4"/>
          </p15:clr>
        </p15:guide>
        <p15:guide id="8"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Swartout" initials="ES" lastIdx="73" clrIdx="0"/>
  <p:cmAuthor id="2" name="PDRI-MS" initials="MS" lastIdx="11" clrIdx="1"/>
  <p:cmAuthor id="3" name="Robin Anne Rojas" initials="RAR" lastIdx="41" clrIdx="2"/>
  <p:cmAuthor id="4" name="Lucy Wang" initials="LW" lastIdx="2" clrIdx="3"/>
  <p:cmAuthor id="5" name="Jennifer Nelligan" initials="JN" lastIdx="1" clrIdx="4"/>
  <p:cmAuthor id="6" name="Jennifer Nelligan" initials="JN [2]" lastIdx="1" clrIdx="5"/>
  <p:cmAuthor id="7" name="Jennifer Nelligan" initials="JN [3]" lastIdx="1" clrIdx="6"/>
  <p:cmAuthor id="8" name="Jennifer Nelligan" initials="JN [4]" lastIdx="1" clrIdx="7"/>
  <p:cmAuthor id="9" name="Jennifer Nelligan" initials="JN [5]" lastIdx="1" clrIdx="8"/>
  <p:cmAuthor id="10" name="Jennifer Nelligan" initials="JN [6]" lastIdx="1" clrIdx="9"/>
  <p:cmAuthor id="11" name="Jennifer Nelligan" initials="JN [7]" lastIdx="1" clrIdx="10"/>
  <p:cmAuthor id="12" name="Jennifer Nelligan" initials="JN [8]" lastIdx="1" clrIdx="11"/>
  <p:cmAuthor id="13" name="Jennifer Nelligan" initials="JN [9]" lastIdx="1" clrIdx="12"/>
  <p:cmAuthor id="14" name="Jennifer Nelligan" initials="JN [10]" lastIdx="1" clrIdx="13"/>
  <p:cmAuthor id="15" name="Jennifer Nelligan" initials="JN [11]" lastIdx="1" clrIdx="14"/>
  <p:cmAuthor id="16" name="Jennifer Nelligan" initials="JN [12]" lastIdx="1" clrIdx="15"/>
  <p:cmAuthor id="17" name="Jennifer Nelligan" initials="JN [13]" lastIdx="1" clrIdx="16"/>
  <p:cmAuthor id="18" name="Jennifer Nelligan" initials="JN [14]" lastIdx="1" clrIdx="17"/>
  <p:cmAuthor id="19" name="Mark Smith" initials="MS" lastIdx="2" clrIdx="18">
    <p:extLst>
      <p:ext uri="{19B8F6BF-5375-455C-9EA6-DF929625EA0E}">
        <p15:presenceInfo xmlns:p15="http://schemas.microsoft.com/office/powerpoint/2012/main" userId="S-1-5-21-229508193-1390368076-4030988433-68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37"/>
    <a:srgbClr val="002C76"/>
    <a:srgbClr val="632615"/>
    <a:srgbClr val="FFB96D"/>
    <a:srgbClr val="DEC5E9"/>
    <a:srgbClr val="C79EDA"/>
    <a:srgbClr val="FFB115"/>
    <a:srgbClr val="58595B"/>
    <a:srgbClr val="00ABC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84492" autoAdjust="0"/>
  </p:normalViewPr>
  <p:slideViewPr>
    <p:cSldViewPr>
      <p:cViewPr varScale="1">
        <p:scale>
          <a:sx n="114" d="100"/>
          <a:sy n="114" d="100"/>
        </p:scale>
        <p:origin x="1782" y="150"/>
      </p:cViewPr>
      <p:guideLst>
        <p:guide orient="horz" pos="2160"/>
        <p:guide pos="2880"/>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51" d="100"/>
          <a:sy n="51" d="100"/>
        </p:scale>
        <p:origin x="2814" y="96"/>
      </p:cViewPr>
      <p:guideLst>
        <p:guide orient="horz" pos="2840"/>
        <p:guide pos="2121"/>
        <p:guide orient="horz" pos="2835"/>
        <p:guide pos="2116"/>
        <p:guide orient="horz" pos="2933"/>
        <p:guide orient="horz" pos="2928"/>
        <p:guide pos="2213"/>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37946" cy="464345"/>
          </a:xfrm>
          <a:prstGeom prst="rect">
            <a:avLst/>
          </a:prstGeom>
        </p:spPr>
        <p:txBody>
          <a:bodyPr vert="horz" lIns="91234" tIns="45618" rIns="91234" bIns="45618" rtlCol="0"/>
          <a:lstStyle>
            <a:lvl1pPr algn="l">
              <a:defRPr sz="1200"/>
            </a:lvl1pPr>
          </a:lstStyle>
          <a:p>
            <a:endParaRPr lang="en-US" dirty="0"/>
          </a:p>
        </p:txBody>
      </p:sp>
      <p:sp>
        <p:nvSpPr>
          <p:cNvPr id="3" name="Date Placeholder 2"/>
          <p:cNvSpPr>
            <a:spLocks noGrp="1"/>
          </p:cNvSpPr>
          <p:nvPr>
            <p:ph type="dt" sz="quarter" idx="1"/>
          </p:nvPr>
        </p:nvSpPr>
        <p:spPr>
          <a:xfrm>
            <a:off x="3970871" y="1"/>
            <a:ext cx="3037946" cy="464345"/>
          </a:xfrm>
          <a:prstGeom prst="rect">
            <a:avLst/>
          </a:prstGeom>
        </p:spPr>
        <p:txBody>
          <a:bodyPr vert="horz" lIns="91234" tIns="45618" rIns="91234" bIns="45618" rtlCol="0"/>
          <a:lstStyle>
            <a:lvl1pPr algn="r">
              <a:defRPr sz="1200"/>
            </a:lvl1pPr>
          </a:lstStyle>
          <a:p>
            <a:fld id="{78C4DF41-FEC9-4C5A-B205-00B6CD8837ED}" type="datetimeFigureOut">
              <a:rPr lang="en-US" smtClean="0"/>
              <a:t>3/29/2022</a:t>
            </a:fld>
            <a:endParaRPr lang="en-US" dirty="0"/>
          </a:p>
        </p:txBody>
      </p:sp>
      <p:sp>
        <p:nvSpPr>
          <p:cNvPr id="4" name="Footer Placeholder 3"/>
          <p:cNvSpPr>
            <a:spLocks noGrp="1"/>
          </p:cNvSpPr>
          <p:nvPr>
            <p:ph type="ftr" sz="quarter" idx="2"/>
          </p:nvPr>
        </p:nvSpPr>
        <p:spPr>
          <a:xfrm>
            <a:off x="2" y="8830473"/>
            <a:ext cx="3037946" cy="464345"/>
          </a:xfrm>
          <a:prstGeom prst="rect">
            <a:avLst/>
          </a:prstGeom>
        </p:spPr>
        <p:txBody>
          <a:bodyPr vert="horz" lIns="91234" tIns="45618" rIns="91234" bIns="4561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871" y="8830473"/>
            <a:ext cx="3037946" cy="464345"/>
          </a:xfrm>
          <a:prstGeom prst="rect">
            <a:avLst/>
          </a:prstGeom>
        </p:spPr>
        <p:txBody>
          <a:bodyPr vert="horz" lIns="91234" tIns="45618" rIns="91234" bIns="45618" rtlCol="0" anchor="b"/>
          <a:lstStyle>
            <a:lvl1pPr algn="r">
              <a:defRPr sz="1200"/>
            </a:lvl1pPr>
          </a:lstStyle>
          <a:p>
            <a:fld id="{F36FDFB4-7C01-495B-BB36-1E40F61EDE0A}" type="slidenum">
              <a:rPr lang="en-US" smtClean="0"/>
              <a:t>‹#›</a:t>
            </a:fld>
            <a:endParaRPr lang="en-US" dirty="0"/>
          </a:p>
        </p:txBody>
      </p:sp>
    </p:spTree>
    <p:extLst>
      <p:ext uri="{BB962C8B-B14F-4D97-AF65-F5344CB8AC3E}">
        <p14:creationId xmlns:p14="http://schemas.microsoft.com/office/powerpoint/2010/main" val="237840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49" tIns="46576" rIns="93149" bIns="46576" rtlCol="0"/>
          <a:lstStyle>
            <a:lvl1pPr algn="l">
              <a:defRPr sz="1200"/>
            </a:lvl1pPr>
          </a:lstStyle>
          <a:p>
            <a:endParaRPr lang="en-US" dirty="0"/>
          </a:p>
        </p:txBody>
      </p:sp>
      <p:sp>
        <p:nvSpPr>
          <p:cNvPr id="3" name="Date Placeholder 2"/>
          <p:cNvSpPr>
            <a:spLocks noGrp="1"/>
          </p:cNvSpPr>
          <p:nvPr>
            <p:ph type="dt" idx="1"/>
          </p:nvPr>
        </p:nvSpPr>
        <p:spPr>
          <a:xfrm>
            <a:off x="3970939" y="0"/>
            <a:ext cx="3037840" cy="464820"/>
          </a:xfrm>
          <a:prstGeom prst="rect">
            <a:avLst/>
          </a:prstGeom>
        </p:spPr>
        <p:txBody>
          <a:bodyPr vert="horz" lIns="93149" tIns="46576" rIns="93149" bIns="46576" rtlCol="0"/>
          <a:lstStyle>
            <a:lvl1pPr algn="r">
              <a:defRPr sz="1200"/>
            </a:lvl1pPr>
          </a:lstStyle>
          <a:p>
            <a:fld id="{9320789F-24BA-4021-B029-5175AF167518}" type="datetimeFigureOut">
              <a:rPr lang="en-US" smtClean="0"/>
              <a:t>3/29/2022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49" tIns="46576" rIns="93149" bIns="4657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49" tIns="46576" rIns="93149" bIns="4657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49" tIns="46576" rIns="93149" bIns="46576" rtlCol="0" anchor="b"/>
          <a:lstStyle>
            <a:lvl1pPr algn="r">
              <a:defRPr sz="1200"/>
            </a:lvl1pPr>
          </a:lstStyle>
          <a:p>
            <a:fld id="{D0CB9764-647B-4A0B-9CA5-C3B229C1C939}" type="slidenum">
              <a:rPr lang="en-US" smtClean="0"/>
              <a:t>‹#›</a:t>
            </a:fld>
            <a:endParaRPr lang="en-US" dirty="0"/>
          </a:p>
        </p:txBody>
      </p:sp>
    </p:spTree>
    <p:extLst>
      <p:ext uri="{BB962C8B-B14F-4D97-AF65-F5344CB8AC3E}">
        <p14:creationId xmlns:p14="http://schemas.microsoft.com/office/powerpoint/2010/main" val="1163123960"/>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1pPr>
    <a:lvl2pPr marL="4572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2pPr>
    <a:lvl3pPr marL="9144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3pPr>
    <a:lvl4pPr marL="13716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4pPr>
    <a:lvl5pPr marL="18288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B9764-647B-4A0B-9CA5-C3B229C1C939}" type="slidenum">
              <a:rPr lang="en-US" smtClean="0"/>
              <a:t>1</a:t>
            </a:fld>
            <a:endParaRPr lang="en-US" dirty="0"/>
          </a:p>
        </p:txBody>
      </p:sp>
    </p:spTree>
    <p:extLst>
      <p:ext uri="{BB962C8B-B14F-4D97-AF65-F5344CB8AC3E}">
        <p14:creationId xmlns:p14="http://schemas.microsoft.com/office/powerpoint/2010/main" val="46035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to only practices associated with the 4 water quality resource concerns in CAPP – shows top practices for the Chesapeake Bay counties by relative count (size of rectangle), and obligation amount (color) </a:t>
            </a:r>
          </a:p>
          <a:p>
            <a:r>
              <a:rPr lang="en-US" dirty="0"/>
              <a:t>Square labels: </a:t>
            </a:r>
          </a:p>
          <a:p>
            <a:r>
              <a:rPr lang="en-US" dirty="0"/>
              <a:t>Practice Code</a:t>
            </a:r>
          </a:p>
          <a:p>
            <a:r>
              <a:rPr lang="en-US" dirty="0"/>
              <a:t>Practice Name</a:t>
            </a:r>
          </a:p>
          <a:p>
            <a:r>
              <a:rPr lang="en-US" dirty="0"/>
              <a:t>Sum of Obligation Amount in Selected States (FY20)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of Contracts in Selected States (FY20)</a:t>
            </a:r>
          </a:p>
          <a:p>
            <a:endParaRPr lang="en-US" dirty="0"/>
          </a:p>
        </p:txBody>
      </p:sp>
      <p:sp>
        <p:nvSpPr>
          <p:cNvPr id="4" name="Slide Number Placeholder 3"/>
          <p:cNvSpPr>
            <a:spLocks noGrp="1"/>
          </p:cNvSpPr>
          <p:nvPr>
            <p:ph type="sldNum" sz="quarter" idx="5"/>
          </p:nvPr>
        </p:nvSpPr>
        <p:spPr/>
        <p:txBody>
          <a:bodyPr/>
          <a:lstStyle/>
          <a:p>
            <a:fld id="{B8BE1CB1-6216-408E-AC00-82FAC29AD7FB}" type="slidenum">
              <a:rPr lang="en-US" smtClean="0"/>
              <a:t>38</a:t>
            </a:fld>
            <a:endParaRPr lang="en-US"/>
          </a:p>
        </p:txBody>
      </p:sp>
    </p:spTree>
    <p:extLst>
      <p:ext uri="{BB962C8B-B14F-4D97-AF65-F5344CB8AC3E}">
        <p14:creationId xmlns:p14="http://schemas.microsoft.com/office/powerpoint/2010/main" val="224607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to only practices associated with the 4 water quality resource concerns in CAPP – shows top practices for the Chesapeake Bay counties by relative count (size of rectangle), and obligation amount (color) </a:t>
            </a:r>
          </a:p>
          <a:p>
            <a:r>
              <a:rPr lang="en-US" dirty="0"/>
              <a:t>Square labels: </a:t>
            </a:r>
          </a:p>
          <a:p>
            <a:r>
              <a:rPr lang="en-US" dirty="0"/>
              <a:t>Practice Code</a:t>
            </a:r>
          </a:p>
          <a:p>
            <a:r>
              <a:rPr lang="en-US" dirty="0"/>
              <a:t>Practice Name</a:t>
            </a:r>
          </a:p>
          <a:p>
            <a:r>
              <a:rPr lang="en-US" dirty="0"/>
              <a:t>Sum of Obligation Amount in Selected States (FY20)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of Contracts in Selected States (FY20)</a:t>
            </a:r>
          </a:p>
          <a:p>
            <a:endParaRPr lang="en-US" dirty="0"/>
          </a:p>
        </p:txBody>
      </p:sp>
      <p:sp>
        <p:nvSpPr>
          <p:cNvPr id="4" name="Slide Number Placeholder 3"/>
          <p:cNvSpPr>
            <a:spLocks noGrp="1"/>
          </p:cNvSpPr>
          <p:nvPr>
            <p:ph type="sldNum" sz="quarter" idx="5"/>
          </p:nvPr>
        </p:nvSpPr>
        <p:spPr/>
        <p:txBody>
          <a:bodyPr/>
          <a:lstStyle/>
          <a:p>
            <a:fld id="{B8BE1CB1-6216-408E-AC00-82FAC29AD7FB}" type="slidenum">
              <a:rPr lang="en-US" smtClean="0"/>
              <a:t>39</a:t>
            </a:fld>
            <a:endParaRPr lang="en-US"/>
          </a:p>
        </p:txBody>
      </p:sp>
    </p:spTree>
    <p:extLst>
      <p:ext uri="{BB962C8B-B14F-4D97-AF65-F5344CB8AC3E}">
        <p14:creationId xmlns:p14="http://schemas.microsoft.com/office/powerpoint/2010/main" val="3934732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FY20-21 Count of Field Sediment, Nutrient and Pathogen Loss RC Components – darker = more RCC assessed</a:t>
            </a:r>
          </a:p>
        </p:txBody>
      </p:sp>
      <p:sp>
        <p:nvSpPr>
          <p:cNvPr id="4" name="Slide Number Placeholder 3"/>
          <p:cNvSpPr>
            <a:spLocks noGrp="1"/>
          </p:cNvSpPr>
          <p:nvPr>
            <p:ph type="sldNum" sz="quarter" idx="5"/>
          </p:nvPr>
        </p:nvSpPr>
        <p:spPr/>
        <p:txBody>
          <a:bodyPr/>
          <a:lstStyle/>
          <a:p>
            <a:fld id="{B8BE1CB1-6216-408E-AC00-82FAC29AD7FB}" type="slidenum">
              <a:rPr lang="en-US" smtClean="0"/>
              <a:t>20</a:t>
            </a:fld>
            <a:endParaRPr lang="en-US"/>
          </a:p>
        </p:txBody>
      </p:sp>
    </p:spTree>
    <p:extLst>
      <p:ext uri="{BB962C8B-B14F-4D97-AF65-F5344CB8AC3E}">
        <p14:creationId xmlns:p14="http://schemas.microsoft.com/office/powerpoint/2010/main" val="151909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planning” </a:t>
            </a:r>
          </a:p>
          <a:p>
            <a:r>
              <a:rPr lang="en-US" dirty="0"/>
              <a:t>Averages of the existing points (condition and practice) for all the RCC in the Field Sediment, Nutrient and Pathogen Loss RC for each county </a:t>
            </a:r>
          </a:p>
          <a:p>
            <a:r>
              <a:rPr lang="en-US" dirty="0"/>
              <a:t>Reds= below threshold (0); Blues = above threshold</a:t>
            </a:r>
          </a:p>
          <a:p>
            <a:r>
              <a:rPr lang="en-US" dirty="0"/>
              <a:t>FY20-21</a:t>
            </a:r>
          </a:p>
        </p:txBody>
      </p:sp>
      <p:sp>
        <p:nvSpPr>
          <p:cNvPr id="4" name="Slide Number Placeholder 3"/>
          <p:cNvSpPr>
            <a:spLocks noGrp="1"/>
          </p:cNvSpPr>
          <p:nvPr>
            <p:ph type="sldNum" sz="quarter" idx="5"/>
          </p:nvPr>
        </p:nvSpPr>
        <p:spPr/>
        <p:txBody>
          <a:bodyPr/>
          <a:lstStyle/>
          <a:p>
            <a:fld id="{B8BE1CB1-6216-408E-AC00-82FAC29AD7FB}" type="slidenum">
              <a:rPr lang="en-US" smtClean="0"/>
              <a:t>21</a:t>
            </a:fld>
            <a:endParaRPr lang="en-US"/>
          </a:p>
        </p:txBody>
      </p:sp>
    </p:spTree>
    <p:extLst>
      <p:ext uri="{BB962C8B-B14F-4D97-AF65-F5344CB8AC3E}">
        <p14:creationId xmlns:p14="http://schemas.microsoft.com/office/powerpoint/2010/main" val="298938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planning” </a:t>
            </a:r>
          </a:p>
          <a:p>
            <a:r>
              <a:rPr lang="en-US" dirty="0"/>
              <a:t>Averages of the planned points for all the RCC in the Field Sediment, Nutrient and Pathogen Loss RC for each county </a:t>
            </a:r>
          </a:p>
          <a:p>
            <a:r>
              <a:rPr lang="en-US" dirty="0"/>
              <a:t>Reds= below threshold (0); Blues = above threshold – can see several, but not all, counties moved from red to blue with planning</a:t>
            </a:r>
          </a:p>
          <a:p>
            <a:r>
              <a:rPr lang="en-US" dirty="0"/>
              <a:t>The delta for each county between last slide and this slide would be the avg of planned practices points. </a:t>
            </a:r>
          </a:p>
          <a:p>
            <a:r>
              <a:rPr lang="en-US" dirty="0"/>
              <a:t>FY20-21</a:t>
            </a:r>
          </a:p>
          <a:p>
            <a:endParaRPr lang="en-US" dirty="0"/>
          </a:p>
        </p:txBody>
      </p:sp>
      <p:sp>
        <p:nvSpPr>
          <p:cNvPr id="4" name="Slide Number Placeholder 3"/>
          <p:cNvSpPr>
            <a:spLocks noGrp="1"/>
          </p:cNvSpPr>
          <p:nvPr>
            <p:ph type="sldNum" sz="quarter" idx="5"/>
          </p:nvPr>
        </p:nvSpPr>
        <p:spPr/>
        <p:txBody>
          <a:bodyPr/>
          <a:lstStyle/>
          <a:p>
            <a:fld id="{B8BE1CB1-6216-408E-AC00-82FAC29AD7FB}" type="slidenum">
              <a:rPr lang="en-US" smtClean="0"/>
              <a:t>22</a:t>
            </a:fld>
            <a:endParaRPr lang="en-US"/>
          </a:p>
        </p:txBody>
      </p:sp>
    </p:spTree>
    <p:extLst>
      <p:ext uri="{BB962C8B-B14F-4D97-AF65-F5344CB8AC3E}">
        <p14:creationId xmlns:p14="http://schemas.microsoft.com/office/powerpoint/2010/main" val="344466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the “Contracted” counties and filters them further to include only those counties who have Nutrient Management (590) funded in an FY20 contract. Circles show sum of obligations for the county – with select county amounts labelled. Note that CART data was at assessment level, but Protracts data is at county level. </a:t>
            </a:r>
          </a:p>
          <a:p>
            <a:endParaRPr lang="en-US" dirty="0"/>
          </a:p>
          <a:p>
            <a:r>
              <a:rPr lang="en-US" dirty="0"/>
              <a:t>I could add other practices if we wanted to look at more than one or others. </a:t>
            </a:r>
          </a:p>
        </p:txBody>
      </p:sp>
      <p:sp>
        <p:nvSpPr>
          <p:cNvPr id="4" name="Slide Number Placeholder 3"/>
          <p:cNvSpPr>
            <a:spLocks noGrp="1"/>
          </p:cNvSpPr>
          <p:nvPr>
            <p:ph type="sldNum" sz="quarter" idx="5"/>
          </p:nvPr>
        </p:nvSpPr>
        <p:spPr/>
        <p:txBody>
          <a:bodyPr/>
          <a:lstStyle/>
          <a:p>
            <a:fld id="{B8BE1CB1-6216-408E-AC00-82FAC29AD7FB}" type="slidenum">
              <a:rPr lang="en-US" smtClean="0"/>
              <a:t>23</a:t>
            </a:fld>
            <a:endParaRPr lang="en-US"/>
          </a:p>
        </p:txBody>
      </p:sp>
    </p:spTree>
    <p:extLst>
      <p:ext uri="{BB962C8B-B14F-4D97-AF65-F5344CB8AC3E}">
        <p14:creationId xmlns:p14="http://schemas.microsoft.com/office/powerpoint/2010/main" val="150241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the “After Planning” counties and filters to include only those that went on to FY20 Applications (Active, Approved, Completed, Eligible, Pending, Preapproved statuses)</a:t>
            </a:r>
          </a:p>
        </p:txBody>
      </p:sp>
      <p:sp>
        <p:nvSpPr>
          <p:cNvPr id="4" name="Slide Number Placeholder 3"/>
          <p:cNvSpPr>
            <a:spLocks noGrp="1"/>
          </p:cNvSpPr>
          <p:nvPr>
            <p:ph type="sldNum" sz="quarter" idx="5"/>
          </p:nvPr>
        </p:nvSpPr>
        <p:spPr/>
        <p:txBody>
          <a:bodyPr/>
          <a:lstStyle/>
          <a:p>
            <a:fld id="{B8BE1CB1-6216-408E-AC00-82FAC29AD7FB}" type="slidenum">
              <a:rPr lang="en-US" smtClean="0"/>
              <a:t>34</a:t>
            </a:fld>
            <a:endParaRPr lang="en-US"/>
          </a:p>
        </p:txBody>
      </p:sp>
    </p:spTree>
    <p:extLst>
      <p:ext uri="{BB962C8B-B14F-4D97-AF65-F5344CB8AC3E}">
        <p14:creationId xmlns:p14="http://schemas.microsoft.com/office/powerpoint/2010/main" val="173689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FY20-21 Only the Field Sediment, Nutrient and Pathogen Loss RC - takes the average of each RC component for the entire state for existing points to threshold and planned points to threshold. Yellow would be average points below threshold, Blue would be points above threshold. Some were negative and moved to positive after planning (where you see yellow bars and then blue bars). Others were already above threshold but moved even higher above threshold w/ planning (where you see overlapping bars). </a:t>
            </a:r>
          </a:p>
          <a:p>
            <a:endParaRPr lang="en-US" dirty="0"/>
          </a:p>
          <a:p>
            <a:r>
              <a:rPr lang="en-US" dirty="0"/>
              <a:t>Can also do this analysis by county, for different RCC, etc. </a:t>
            </a:r>
          </a:p>
        </p:txBody>
      </p:sp>
      <p:sp>
        <p:nvSpPr>
          <p:cNvPr id="4" name="Slide Number Placeholder 3"/>
          <p:cNvSpPr>
            <a:spLocks noGrp="1"/>
          </p:cNvSpPr>
          <p:nvPr>
            <p:ph type="sldNum" sz="quarter" idx="5"/>
          </p:nvPr>
        </p:nvSpPr>
        <p:spPr/>
        <p:txBody>
          <a:bodyPr/>
          <a:lstStyle/>
          <a:p>
            <a:fld id="{B8BE1CB1-6216-408E-AC00-82FAC29AD7FB}" type="slidenum">
              <a:rPr lang="en-US" smtClean="0"/>
              <a:t>35</a:t>
            </a:fld>
            <a:endParaRPr lang="en-US"/>
          </a:p>
        </p:txBody>
      </p:sp>
    </p:spTree>
    <p:extLst>
      <p:ext uri="{BB962C8B-B14F-4D97-AF65-F5344CB8AC3E}">
        <p14:creationId xmlns:p14="http://schemas.microsoft.com/office/powerpoint/2010/main" val="405607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FY20-21 WQ RC categories (Field pesticide loss, FSNPL, Storage and handling of pollutants, Salt losses to water)- Count of RC Components by state</a:t>
            </a:r>
          </a:p>
        </p:txBody>
      </p:sp>
      <p:sp>
        <p:nvSpPr>
          <p:cNvPr id="4" name="Slide Number Placeholder 3"/>
          <p:cNvSpPr>
            <a:spLocks noGrp="1"/>
          </p:cNvSpPr>
          <p:nvPr>
            <p:ph type="sldNum" sz="quarter" idx="5"/>
          </p:nvPr>
        </p:nvSpPr>
        <p:spPr/>
        <p:txBody>
          <a:bodyPr/>
          <a:lstStyle/>
          <a:p>
            <a:fld id="{B8BE1CB1-6216-408E-AC00-82FAC29AD7FB}" type="slidenum">
              <a:rPr lang="en-US" smtClean="0"/>
              <a:t>36</a:t>
            </a:fld>
            <a:endParaRPr lang="en-US"/>
          </a:p>
        </p:txBody>
      </p:sp>
    </p:spTree>
    <p:extLst>
      <p:ext uri="{BB962C8B-B14F-4D97-AF65-F5344CB8AC3E}">
        <p14:creationId xmlns:p14="http://schemas.microsoft.com/office/powerpoint/2010/main" val="274758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to only practices associated with the 4 water quality resource concerns in CAPP – shows top practices for the Chesapeake Bay counties by relative count (size of rectangle), and obligation amount (color) </a:t>
            </a:r>
          </a:p>
          <a:p>
            <a:r>
              <a:rPr lang="en-US" dirty="0"/>
              <a:t>Square labels: </a:t>
            </a:r>
          </a:p>
          <a:p>
            <a:r>
              <a:rPr lang="en-US" dirty="0"/>
              <a:t>Practice Code</a:t>
            </a:r>
          </a:p>
          <a:p>
            <a:r>
              <a:rPr lang="en-US" dirty="0"/>
              <a:t>Practice Name</a:t>
            </a:r>
          </a:p>
          <a:p>
            <a:r>
              <a:rPr lang="en-US" dirty="0"/>
              <a:t>Sum of Obligation Amount in Selected States (FY20)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of Contracts in Selected States (FY20)</a:t>
            </a:r>
          </a:p>
          <a:p>
            <a:endParaRPr lang="en-US" dirty="0"/>
          </a:p>
        </p:txBody>
      </p:sp>
      <p:sp>
        <p:nvSpPr>
          <p:cNvPr id="4" name="Slide Number Placeholder 3"/>
          <p:cNvSpPr>
            <a:spLocks noGrp="1"/>
          </p:cNvSpPr>
          <p:nvPr>
            <p:ph type="sldNum" sz="quarter" idx="5"/>
          </p:nvPr>
        </p:nvSpPr>
        <p:spPr/>
        <p:txBody>
          <a:bodyPr/>
          <a:lstStyle/>
          <a:p>
            <a:fld id="{B8BE1CB1-6216-408E-AC00-82FAC29AD7FB}" type="slidenum">
              <a:rPr lang="en-US" smtClean="0"/>
              <a:t>37</a:t>
            </a:fld>
            <a:endParaRPr lang="en-US"/>
          </a:p>
        </p:txBody>
      </p:sp>
    </p:spTree>
    <p:extLst>
      <p:ext uri="{BB962C8B-B14F-4D97-AF65-F5344CB8AC3E}">
        <p14:creationId xmlns:p14="http://schemas.microsoft.com/office/powerpoint/2010/main" val="4194243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1" t="18151" r="13724" b="14227"/>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543587"/>
            <a:ext cx="4367456" cy="2084741"/>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614533"/>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
        <p:nvSpPr>
          <p:cNvPr id="7" name="Rectangle 6"/>
          <p:cNvSpPr/>
          <p:nvPr userDrawn="1"/>
        </p:nvSpPr>
        <p:spPr>
          <a:xfrm>
            <a:off x="614854" y="4628328"/>
            <a:ext cx="4572000" cy="707886"/>
          </a:xfrm>
          <a:prstGeom prst="rect">
            <a:avLst/>
          </a:prstGeom>
        </p:spPr>
        <p:txBody>
          <a:bodyPr>
            <a:spAutoFit/>
          </a:bodyPr>
          <a:lstStyle/>
          <a:p>
            <a:r>
              <a:rPr lang="en-US" sz="2000" b="1" dirty="0">
                <a:solidFill>
                  <a:prstClr val="white"/>
                </a:solidFill>
                <a:ea typeface="+mj-ea"/>
                <a:cs typeface="+mj-cs"/>
              </a:rPr>
              <a:t>Mission Support Services</a:t>
            </a:r>
            <a:br>
              <a:rPr lang="en-US" sz="2000" dirty="0">
                <a:solidFill>
                  <a:prstClr val="white"/>
                </a:solidFill>
                <a:ea typeface="+mj-ea"/>
                <a:cs typeface="+mj-cs"/>
              </a:rPr>
            </a:br>
            <a:r>
              <a:rPr lang="en-US" sz="2000" dirty="0">
                <a:solidFill>
                  <a:prstClr val="white"/>
                </a:solidFill>
                <a:ea typeface="+mj-ea"/>
                <a:cs typeface="+mj-cs"/>
              </a:rPr>
              <a:t>Operations Associate Chief Area</a:t>
            </a:r>
            <a:endParaRPr lang="en-US" dirty="0"/>
          </a:p>
        </p:txBody>
      </p:sp>
    </p:spTree>
    <p:extLst>
      <p:ext uri="{BB962C8B-B14F-4D97-AF65-F5344CB8AC3E}">
        <p14:creationId xmlns:p14="http://schemas.microsoft.com/office/powerpoint/2010/main" val="400906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R Transition Slide">
    <p:spTree>
      <p:nvGrpSpPr>
        <p:cNvPr id="1" name=""/>
        <p:cNvGrpSpPr/>
        <p:nvPr/>
      </p:nvGrpSpPr>
      <p:grpSpPr>
        <a:xfrm>
          <a:off x="0" y="0"/>
          <a:ext cx="0" cy="0"/>
          <a:chOff x="0" y="0"/>
          <a:chExt cx="0" cy="0"/>
        </a:xfrm>
      </p:grpSpPr>
      <p:sp>
        <p:nvSpPr>
          <p:cNvPr id="11" name="Rectangle 10"/>
          <p:cNvSpPr/>
          <p:nvPr userDrawn="1"/>
        </p:nvSpPr>
        <p:spPr>
          <a:xfrm>
            <a:off x="0" y="2419349"/>
            <a:ext cx="9144000" cy="1551523"/>
          </a:xfrm>
          <a:prstGeom prst="rect">
            <a:avLst/>
          </a:prstGeom>
          <a:solidFill>
            <a:srgbClr val="002C7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3" name="Title 1"/>
          <p:cNvSpPr>
            <a:spLocks noGrp="1"/>
          </p:cNvSpPr>
          <p:nvPr>
            <p:ph type="title" hasCustomPrompt="1"/>
          </p:nvPr>
        </p:nvSpPr>
        <p:spPr>
          <a:xfrm>
            <a:off x="228600" y="2537885"/>
            <a:ext cx="6400800" cy="1322922"/>
          </a:xfrm>
          <a:prstGeom prst="rect">
            <a:avLst/>
          </a:prstGeom>
        </p:spPr>
        <p:txBody>
          <a:bodyPr anchor="ctr">
            <a:normAutofit/>
          </a:bodyPr>
          <a:lstStyle>
            <a:lvl1pPr algn="l">
              <a:defRPr sz="3600" b="0" u="none" cap="none" spc="-150" normalizeH="0" baseline="0">
                <a:solidFill>
                  <a:schemeClr val="bg1"/>
                </a:solidFill>
                <a:latin typeface="+mj-lt"/>
              </a:defRPr>
            </a:lvl1pPr>
          </a:lstStyle>
          <a:p>
            <a:r>
              <a:rPr lang="en-US" dirty="0"/>
              <a:t>Insert Transition Slide Title</a:t>
            </a:r>
          </a:p>
        </p:txBody>
      </p:sp>
      <p:sp>
        <p:nvSpPr>
          <p:cNvPr id="14" name="Text Placeholder 3"/>
          <p:cNvSpPr>
            <a:spLocks noGrp="1"/>
          </p:cNvSpPr>
          <p:nvPr>
            <p:ph type="body" sz="quarter" idx="10" hasCustomPrompt="1"/>
          </p:nvPr>
        </p:nvSpPr>
        <p:spPr>
          <a:xfrm>
            <a:off x="228600" y="4095750"/>
            <a:ext cx="5867400" cy="539750"/>
          </a:xfrm>
          <a:prstGeom prst="rect">
            <a:avLst/>
          </a:prstGeom>
        </p:spPr>
        <p:txBody>
          <a:bodyPr>
            <a:normAutofit/>
          </a:bodyPr>
          <a:lstStyle>
            <a:lvl1pPr marL="0" indent="0" algn="l">
              <a:buNone/>
              <a:defRPr sz="2400" b="0">
                <a:solidFill>
                  <a:srgbClr val="58595B"/>
                </a:solidFill>
                <a:latin typeface="+mj-lt"/>
              </a:defRPr>
            </a:lvl1pPr>
          </a:lstStyle>
          <a:p>
            <a:pPr lvl="0"/>
            <a:r>
              <a:rPr lang="en-US" dirty="0"/>
              <a:t>Insert Subtitle</a:t>
            </a:r>
          </a:p>
        </p:txBody>
      </p:sp>
      <p:pic>
        <p:nvPicPr>
          <p:cNvPr id="10" name="Picture 9" descr="NRCS-Divider-Slide_Raindrop.png"/>
          <p:cNvPicPr>
            <a:picLocks noChangeAspect="1"/>
          </p:cNvPicPr>
          <p:nvPr userDrawn="1"/>
        </p:nvPicPr>
        <p:blipFill rotWithShape="1">
          <a:blip r:embed="rId2">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
        <p:nvSpPr>
          <p:cNvPr id="2" name="Rectangle 1"/>
          <p:cNvSpPr/>
          <p:nvPr userDrawn="1"/>
        </p:nvSpPr>
        <p:spPr>
          <a:xfrm>
            <a:off x="0" y="0"/>
            <a:ext cx="9144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2"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94953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5" y="1600200"/>
            <a:ext cx="7631724"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0"/>
          </p:nvPr>
        </p:nvSpPr>
        <p:spPr>
          <a:xfrm>
            <a:off x="8059616" y="1609726"/>
            <a:ext cx="949203" cy="3792660"/>
          </a:xfrm>
        </p:spPr>
        <p:txBody>
          <a:bodyPr/>
          <a:lstStyle/>
          <a:p>
            <a:endParaRPr lang="en-US"/>
          </a:p>
        </p:txBody>
      </p:sp>
      <p:sp>
        <p:nvSpPr>
          <p:cNvPr id="7" name="TextBox 6"/>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8"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8822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hasCustomPrompt="1"/>
          </p:nvPr>
        </p:nvSpPr>
        <p:spPr>
          <a:xfrm>
            <a:off x="7209694" y="2413000"/>
            <a:ext cx="1760413"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7208624" y="1709738"/>
            <a:ext cx="1762218" cy="615339"/>
          </a:xfrm>
        </p:spPr>
        <p:txBody>
          <a:bodyPr>
            <a:noAutofit/>
          </a:bodyPr>
          <a:lstStyle>
            <a:lvl1pPr>
              <a:defRPr sz="1200">
                <a:solidFill>
                  <a:srgbClr val="139AB2"/>
                </a:solidFill>
              </a:defRPr>
            </a:lvl1pPr>
          </a:lstStyle>
          <a:p>
            <a:pPr lvl="0"/>
            <a:r>
              <a:rPr lang="en-US" dirty="0"/>
              <a:t>Click to edit Master text styles</a:t>
            </a:r>
          </a:p>
        </p:txBody>
      </p:sp>
      <p:sp>
        <p:nvSpPr>
          <p:cNvPr id="12" name="TextBox 11"/>
          <p:cNvSpPr txBox="1"/>
          <p:nvPr userDrawn="1"/>
        </p:nvSpPr>
        <p:spPr>
          <a:xfrm>
            <a:off x="966502" y="6324600"/>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3" name="Slide Number Placeholder 5"/>
          <p:cNvSpPr>
            <a:spLocks noGrp="1"/>
          </p:cNvSpPr>
          <p:nvPr>
            <p:ph type="sldNum" sz="quarter" idx="4"/>
          </p:nvPr>
        </p:nvSpPr>
        <p:spPr>
          <a:xfrm>
            <a:off x="691661" y="62674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71446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1031FBD-6318-4E1F-B708-AE21DB5AB345}" type="datetime1">
              <a:rPr lang="en-US" smtClean="0"/>
              <a:t>3/29/2022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Natural Resources Conservation Service</a:t>
            </a:r>
          </a:p>
        </p:txBody>
      </p:sp>
      <p:sp>
        <p:nvSpPr>
          <p:cNvPr id="6" name="Slide Number Placeholder 5"/>
          <p:cNvSpPr>
            <a:spLocks noGrp="1"/>
          </p:cNvSpPr>
          <p:nvPr>
            <p:ph type="sldNum" sz="quarter" idx="12"/>
          </p:nvPr>
        </p:nvSpPr>
        <p:spPr/>
        <p:txBody>
          <a:bodyPr/>
          <a:lstStyle/>
          <a:p>
            <a:fld id="{4219272A-714B-4394-91B3-C883D28F4F8C}" type="slidenum">
              <a:rPr lang="en-US" smtClean="0"/>
              <a:t>‹#›</a:t>
            </a:fld>
            <a:endParaRPr lang="en-US" dirty="0"/>
          </a:p>
        </p:txBody>
      </p:sp>
    </p:spTree>
    <p:extLst>
      <p:ext uri="{BB962C8B-B14F-4D97-AF65-F5344CB8AC3E}">
        <p14:creationId xmlns:p14="http://schemas.microsoft.com/office/powerpoint/2010/main" val="15187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BBA4-2FB7-E041-9F77-F485B959AB87}"/>
              </a:ext>
            </a:extLst>
          </p:cNvPr>
          <p:cNvSpPr>
            <a:spLocks noGrp="1"/>
          </p:cNvSpPr>
          <p:nvPr>
            <p:ph type="title" hasCustomPrompt="1"/>
          </p:nvPr>
        </p:nvSpPr>
        <p:spPr>
          <a:xfrm>
            <a:off x="128587" y="808038"/>
            <a:ext cx="7543801" cy="770731"/>
          </a:xfrm>
          <a:prstGeom prst="rect">
            <a:avLst/>
          </a:prstGeom>
        </p:spPr>
        <p:txBody>
          <a:bodyPr/>
          <a:lstStyle>
            <a:lvl1pPr>
              <a:defRPr sz="4000" b="1" i="0">
                <a:solidFill>
                  <a:srgbClr val="0C6C55"/>
                </a:solidFill>
                <a:latin typeface="Arial" panose="020B0604020202020204" pitchFamily="34" charset="0"/>
                <a:cs typeface="Arial" panose="020B0604020202020204" pitchFamily="34" charset="0"/>
              </a:defRPr>
            </a:lvl1pPr>
          </a:lstStyle>
          <a:p>
            <a:r>
              <a:rPr lang="en-US" dirty="0"/>
              <a:t>Title of Slide</a:t>
            </a:r>
          </a:p>
        </p:txBody>
      </p:sp>
    </p:spTree>
    <p:extLst>
      <p:ext uri="{BB962C8B-B14F-4D97-AF65-F5344CB8AC3E}">
        <p14:creationId xmlns:p14="http://schemas.microsoft.com/office/powerpoint/2010/main" val="2084854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0F2F-38D2-4509-ABD2-A03E2BAD014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294759A-789A-4C14-B5DF-DF6671A2446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A75D47C-A245-449A-814B-E5C0630E4B78}"/>
              </a:ext>
            </a:extLst>
          </p:cNvPr>
          <p:cNvSpPr>
            <a:spLocks noGrp="1"/>
          </p:cNvSpPr>
          <p:nvPr>
            <p:ph type="dt" sz="half" idx="10"/>
          </p:nvPr>
        </p:nvSpPr>
        <p:spPr/>
        <p:txBody>
          <a:bodyPr/>
          <a:lstStyle/>
          <a:p>
            <a:fld id="{1D6A3A6C-B1E9-4CC2-987A-6CAC6093A6DE}" type="datetimeFigureOut">
              <a:rPr lang="en-US" smtClean="0"/>
              <a:t>3/29/2022</a:t>
            </a:fld>
            <a:endParaRPr lang="en-US"/>
          </a:p>
        </p:txBody>
      </p:sp>
      <p:sp>
        <p:nvSpPr>
          <p:cNvPr id="5" name="Footer Placeholder 4">
            <a:extLst>
              <a:ext uri="{FF2B5EF4-FFF2-40B4-BE49-F238E27FC236}">
                <a16:creationId xmlns:a16="http://schemas.microsoft.com/office/drawing/2014/main" id="{BF12BBE4-E920-4EAE-8FFA-370846031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F09E1-FD22-4388-9D57-EC8A8D491BE9}"/>
              </a:ext>
            </a:extLst>
          </p:cNvPr>
          <p:cNvSpPr>
            <a:spLocks noGrp="1"/>
          </p:cNvSpPr>
          <p:nvPr>
            <p:ph type="sldNum" sz="quarter" idx="12"/>
          </p:nvPr>
        </p:nvSpPr>
        <p:spPr/>
        <p:txBody>
          <a:bodyPr/>
          <a:lstStyle/>
          <a:p>
            <a:fld id="{8E8E421E-1A7C-462D-8DDC-61F9576D0C7D}" type="slidenum">
              <a:rPr lang="en-US" smtClean="0"/>
              <a:t>‹#›</a:t>
            </a:fld>
            <a:endParaRPr lang="en-US"/>
          </a:p>
        </p:txBody>
      </p:sp>
    </p:spTree>
    <p:extLst>
      <p:ext uri="{BB962C8B-B14F-4D97-AF65-F5344CB8AC3E}">
        <p14:creationId xmlns:p14="http://schemas.microsoft.com/office/powerpoint/2010/main" val="244170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D884C-1EA5-48C4-9EA9-81BECBFF52B8}"/>
              </a:ext>
            </a:extLst>
          </p:cNvPr>
          <p:cNvSpPr>
            <a:spLocks noGrp="1"/>
          </p:cNvSpPr>
          <p:nvPr>
            <p:ph type="dt" sz="half" idx="10"/>
          </p:nvPr>
        </p:nvSpPr>
        <p:spPr/>
        <p:txBody>
          <a:bodyPr/>
          <a:lstStyle/>
          <a:p>
            <a:fld id="{1D6A3A6C-B1E9-4CC2-987A-6CAC6093A6DE}" type="datetimeFigureOut">
              <a:rPr lang="en-US" smtClean="0"/>
              <a:t>3/29/2022</a:t>
            </a:fld>
            <a:endParaRPr lang="en-US"/>
          </a:p>
        </p:txBody>
      </p:sp>
      <p:sp>
        <p:nvSpPr>
          <p:cNvPr id="3" name="Footer Placeholder 2">
            <a:extLst>
              <a:ext uri="{FF2B5EF4-FFF2-40B4-BE49-F238E27FC236}">
                <a16:creationId xmlns:a16="http://schemas.microsoft.com/office/drawing/2014/main" id="{B736AEBB-31CA-4771-98D5-D43F2B1B1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190C8-FAE2-4B07-87A3-450A0521C7BE}"/>
              </a:ext>
            </a:extLst>
          </p:cNvPr>
          <p:cNvSpPr>
            <a:spLocks noGrp="1"/>
          </p:cNvSpPr>
          <p:nvPr>
            <p:ph type="sldNum" sz="quarter" idx="12"/>
          </p:nvPr>
        </p:nvSpPr>
        <p:spPr/>
        <p:txBody>
          <a:bodyPr/>
          <a:lstStyle/>
          <a:p>
            <a:fld id="{8E8E421E-1A7C-462D-8DDC-61F9576D0C7D}" type="slidenum">
              <a:rPr lang="en-US" smtClean="0"/>
              <a:t>‹#›</a:t>
            </a:fld>
            <a:endParaRPr lang="en-US"/>
          </a:p>
        </p:txBody>
      </p:sp>
    </p:spTree>
    <p:extLst>
      <p:ext uri="{BB962C8B-B14F-4D97-AF65-F5344CB8AC3E}">
        <p14:creationId xmlns:p14="http://schemas.microsoft.com/office/powerpoint/2010/main" val="2499698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91661" y="62855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308927552"/>
      </p:ext>
    </p:extLst>
  </p:cSld>
  <p:clrMap bg1="lt1" tx1="dk1" bg2="lt2" tx2="dk2" accent1="accent1" accent2="accent2" accent3="accent3" accent4="accent4" accent5="accent5" accent6="accent6" hlink="hlink" folHlink="folHlink"/>
  <p:sldLayoutIdLst>
    <p:sldLayoutId id="2147483690" r:id="rId1"/>
    <p:sldLayoutId id="2147483693" r:id="rId2"/>
    <p:sldLayoutId id="2147483691" r:id="rId3"/>
    <p:sldLayoutId id="2147483692" r:id="rId4"/>
    <p:sldLayoutId id="2147483695" r:id="rId5"/>
    <p:sldLayoutId id="2147483696" r:id="rId6"/>
    <p:sldLayoutId id="2147483697" r:id="rId7"/>
    <p:sldLayoutId id="2147483698" r:id="rId8"/>
  </p:sldLayoutIdLst>
  <p:hf hdr="0" ftr="0" dt="0"/>
  <p:txStyles>
    <p:titleStyle>
      <a:lvl1pPr algn="l" defTabSz="457200" rtl="0" eaLnBrk="1" latinLnBrk="0" hangingPunct="1">
        <a:spcBef>
          <a:spcPct val="0"/>
        </a:spcBef>
        <a:buNone/>
        <a:defRPr sz="3600" b="1" kern="1200">
          <a:solidFill>
            <a:srgbClr val="58595B"/>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cid:image003.png@01D3F9BE.BC34DD80" TargetMode="External"/><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27" y="1066800"/>
            <a:ext cx="5431057" cy="446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6126" y="4131397"/>
            <a:ext cx="5129348" cy="1200894"/>
          </a:xfrm>
          <a:effectLst>
            <a:outerShdw blurRad="50800" dist="38100" dir="2700000" algn="tl" rotWithShape="0">
              <a:prstClr val="black">
                <a:alpha val="40000"/>
              </a:prstClr>
            </a:outerShdw>
          </a:effectLst>
        </p:spPr>
        <p:txBody>
          <a:bodyPr>
            <a:normAutofit/>
          </a:bodyPr>
          <a:lstStyle/>
          <a:p>
            <a:pPr algn="r"/>
            <a:br>
              <a:rPr lang="en-US" sz="2400" dirty="0">
                <a:solidFill>
                  <a:srgbClr val="002C76"/>
                </a:solidFill>
                <a:latin typeface="Calibri" panose="020F0502020204030204" pitchFamily="34" charset="0"/>
                <a:cs typeface="Calibri" panose="020F0502020204030204" pitchFamily="34" charset="0"/>
              </a:rPr>
            </a:br>
            <a:br>
              <a:rPr lang="en-US" sz="2400" dirty="0">
                <a:solidFill>
                  <a:srgbClr val="002C76"/>
                </a:solidFill>
                <a:latin typeface="Calibri" panose="020F0502020204030204" pitchFamily="34" charset="0"/>
                <a:cs typeface="Calibri" panose="020F0502020204030204" pitchFamily="34" charset="0"/>
              </a:rPr>
            </a:br>
            <a:r>
              <a:rPr lang="en-US" sz="2400" dirty="0">
                <a:solidFill>
                  <a:srgbClr val="002C76"/>
                </a:solidFill>
                <a:latin typeface="Calibri" panose="020F0502020204030204" pitchFamily="34" charset="0"/>
                <a:cs typeface="Calibri" panose="020F0502020204030204" pitchFamily="34" charset="0"/>
              </a:rPr>
              <a:t>CART Benefits Module</a:t>
            </a:r>
            <a:endParaRPr lang="en-US" sz="2400" dirty="0">
              <a:solidFill>
                <a:srgbClr val="002C76"/>
              </a:solidFill>
              <a:effectLst>
                <a:outerShdw blurRad="50800" dist="50800" dir="5400000" algn="ctr" rotWithShape="0">
                  <a:schemeClr val="tx1"/>
                </a:outerShdw>
              </a:effectLst>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5721890" y="4419600"/>
            <a:ext cx="3327051" cy="838200"/>
          </a:xfrm>
          <a:effectLst>
            <a:outerShdw blurRad="50800" dist="38100" dir="2700000" algn="tl" rotWithShape="0">
              <a:prstClr val="black">
                <a:alpha val="40000"/>
              </a:prstClr>
            </a:outerShdw>
          </a:effectLst>
        </p:spPr>
        <p:txBody>
          <a:bodyPr>
            <a:normAutofit lnSpcReduction="10000"/>
          </a:bodyPr>
          <a:lstStyle/>
          <a:p>
            <a:r>
              <a:rPr lang="en-US" sz="2400" b="1" i="1" dirty="0">
                <a:latin typeface="Calibri" panose="020F0502020204030204" pitchFamily="34" charset="0"/>
                <a:cs typeface="Calibri" panose="020F0502020204030204" pitchFamily="34" charset="0"/>
              </a:rPr>
              <a:t>SPSD Leadership</a:t>
            </a:r>
          </a:p>
          <a:p>
            <a:r>
              <a:rPr lang="en-US" sz="2400" b="1" i="1" dirty="0">
                <a:latin typeface="Calibri" panose="020F0502020204030204" pitchFamily="34" charset="0"/>
                <a:cs typeface="Calibri" panose="020F0502020204030204" pitchFamily="34" charset="0"/>
              </a:rPr>
              <a:t>December 2021</a:t>
            </a:r>
          </a:p>
        </p:txBody>
      </p:sp>
      <p:pic>
        <p:nvPicPr>
          <p:cNvPr id="5" name="Picture 4" descr="NRCS-Divider-Slide_Raindrop.png"/>
          <p:cNvPicPr>
            <a:picLocks noChangeAspect="1"/>
          </p:cNvPicPr>
          <p:nvPr/>
        </p:nvPicPr>
        <p:blipFill rotWithShape="1">
          <a:blip r:embed="rId3">
            <a:extLst>
              <a:ext uri="{28A0092B-C50C-407E-A947-70E740481C1C}">
                <a14:useLocalDpi xmlns:a14="http://schemas.microsoft.com/office/drawing/2010/main" val="0"/>
              </a:ext>
            </a:extLst>
          </a:blip>
          <a:srcRect b="42253"/>
          <a:stretch/>
        </p:blipFill>
        <p:spPr>
          <a:xfrm>
            <a:off x="7924800" y="2031999"/>
            <a:ext cx="1258650" cy="2676770"/>
          </a:xfrm>
          <a:prstGeom prst="rect">
            <a:avLst/>
          </a:prstGeom>
        </p:spPr>
      </p:pic>
      <p:sp>
        <p:nvSpPr>
          <p:cNvPr id="7" name="Rectangle 6">
            <a:extLst>
              <a:ext uri="{FF2B5EF4-FFF2-40B4-BE49-F238E27FC236}">
                <a16:creationId xmlns:a16="http://schemas.microsoft.com/office/drawing/2014/main" id="{0BA95E36-A7CA-4C4C-8F95-EDFD62E98FBB}"/>
              </a:ext>
            </a:extLst>
          </p:cNvPr>
          <p:cNvSpPr/>
          <p:nvPr/>
        </p:nvSpPr>
        <p:spPr>
          <a:xfrm>
            <a:off x="26126" y="1279480"/>
            <a:ext cx="5155474" cy="3416320"/>
          </a:xfrm>
          <a:prstGeom prst="rect">
            <a:avLst/>
          </a:prstGeom>
          <a:noFill/>
        </p:spPr>
        <p:txBody>
          <a:bodyPr wrap="square" lIns="91440" tIns="45720" rIns="91440" bIns="45720">
            <a:spAutoFit/>
          </a:bodyPr>
          <a:lstStyle/>
          <a:p>
            <a:pPr algn="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Conservation Planning</a:t>
            </a:r>
          </a:p>
          <a:p>
            <a:pPr algn="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(Environmental) Benefits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D2D53B1F-EE07-4E3B-8F37-FD33A57F04DA}"/>
              </a:ext>
            </a:extLst>
          </p:cNvPr>
          <p:cNvSpPr txBox="1">
            <a:spLocks/>
          </p:cNvSpPr>
          <p:nvPr/>
        </p:nvSpPr>
        <p:spPr>
          <a:xfrm>
            <a:off x="6135450" y="304800"/>
            <a:ext cx="2286000" cy="4572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marL="0" indent="0" algn="l" defTabSz="457200" rtl="0" eaLnBrk="1" latinLnBrk="0" hangingPunct="1">
              <a:spcBef>
                <a:spcPct val="20000"/>
              </a:spcBef>
              <a:buFont typeface="Arial"/>
              <a:buNone/>
              <a:defRPr sz="2000" b="0" kern="1200">
                <a:solidFill>
                  <a:srgbClr val="FFFFFF"/>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sz="2400" b="1" i="1" dirty="0">
                <a:latin typeface="Calibri" panose="020F0502020204030204" pitchFamily="34" charset="0"/>
                <a:cs typeface="Calibri" panose="020F0502020204030204" pitchFamily="34" charset="0"/>
              </a:rPr>
              <a:t>Draft-Version6</a:t>
            </a:r>
          </a:p>
        </p:txBody>
      </p:sp>
    </p:spTree>
    <p:extLst>
      <p:ext uri="{BB962C8B-B14F-4D97-AF65-F5344CB8AC3E}">
        <p14:creationId xmlns:p14="http://schemas.microsoft.com/office/powerpoint/2010/main" val="514207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Example-1 – Cover Crop</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2802CBE1-B6E8-486C-9847-A70560DFEE3D}"/>
              </a:ext>
            </a:extLst>
          </p:cNvPr>
          <p:cNvPicPr>
            <a:picLocks noChangeAspect="1"/>
          </p:cNvPicPr>
          <p:nvPr/>
        </p:nvPicPr>
        <p:blipFill>
          <a:blip r:embed="rId2"/>
          <a:stretch>
            <a:fillRect/>
          </a:stretch>
        </p:blipFill>
        <p:spPr>
          <a:xfrm>
            <a:off x="463727" y="2155551"/>
            <a:ext cx="2129973" cy="2989935"/>
          </a:xfrm>
          <a:prstGeom prst="rect">
            <a:avLst/>
          </a:prstGeom>
        </p:spPr>
      </p:pic>
      <p:pic>
        <p:nvPicPr>
          <p:cNvPr id="5" name="Picture 4">
            <a:extLst>
              <a:ext uri="{FF2B5EF4-FFF2-40B4-BE49-F238E27FC236}">
                <a16:creationId xmlns:a16="http://schemas.microsoft.com/office/drawing/2014/main" id="{E43457E1-57EF-4C4D-B043-7653FF7B0D65}"/>
              </a:ext>
            </a:extLst>
          </p:cNvPr>
          <p:cNvPicPr>
            <a:picLocks noChangeAspect="1"/>
          </p:cNvPicPr>
          <p:nvPr/>
        </p:nvPicPr>
        <p:blipFill>
          <a:blip r:embed="rId3"/>
          <a:stretch>
            <a:fillRect/>
          </a:stretch>
        </p:blipFill>
        <p:spPr>
          <a:xfrm>
            <a:off x="4476244" y="2156082"/>
            <a:ext cx="1828800" cy="3006210"/>
          </a:xfrm>
          <a:prstGeom prst="rect">
            <a:avLst/>
          </a:prstGeom>
        </p:spPr>
      </p:pic>
      <p:sp>
        <p:nvSpPr>
          <p:cNvPr id="6" name="Rectangle 5">
            <a:extLst>
              <a:ext uri="{FF2B5EF4-FFF2-40B4-BE49-F238E27FC236}">
                <a16:creationId xmlns:a16="http://schemas.microsoft.com/office/drawing/2014/main" id="{6B8B4E6A-A026-4AB8-8D67-858FCEFBFB50}"/>
              </a:ext>
            </a:extLst>
          </p:cNvPr>
          <p:cNvSpPr/>
          <p:nvPr/>
        </p:nvSpPr>
        <p:spPr>
          <a:xfrm>
            <a:off x="652254" y="5117853"/>
            <a:ext cx="24272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Antigo Silt Loam</a:t>
            </a:r>
          </a:p>
        </p:txBody>
      </p:sp>
      <p:sp>
        <p:nvSpPr>
          <p:cNvPr id="10" name="Rectangle 9">
            <a:extLst>
              <a:ext uri="{FF2B5EF4-FFF2-40B4-BE49-F238E27FC236}">
                <a16:creationId xmlns:a16="http://schemas.microsoft.com/office/drawing/2014/main" id="{8A0C7216-B060-47B5-B0A4-35D0F0A0F62B}"/>
              </a:ext>
            </a:extLst>
          </p:cNvPr>
          <p:cNvSpPr/>
          <p:nvPr/>
        </p:nvSpPr>
        <p:spPr>
          <a:xfrm>
            <a:off x="4367864" y="5138943"/>
            <a:ext cx="27572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Tifton Loamy Sand</a:t>
            </a:r>
          </a:p>
        </p:txBody>
      </p:sp>
      <p:sp>
        <p:nvSpPr>
          <p:cNvPr id="11" name="Rectangle 10">
            <a:extLst>
              <a:ext uri="{FF2B5EF4-FFF2-40B4-BE49-F238E27FC236}">
                <a16:creationId xmlns:a16="http://schemas.microsoft.com/office/drawing/2014/main" id="{B574C051-F589-4317-AED0-B6EFBE96DA42}"/>
              </a:ext>
            </a:extLst>
          </p:cNvPr>
          <p:cNvSpPr/>
          <p:nvPr/>
        </p:nvSpPr>
        <p:spPr>
          <a:xfrm>
            <a:off x="673658" y="1743667"/>
            <a:ext cx="8165541"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rPr>
              <a:t>Resource Concern – </a:t>
            </a:r>
            <a:r>
              <a:rPr lang="en-US" sz="2400" cap="none" spc="0" dirty="0">
                <a:ln/>
                <a:solidFill>
                  <a:schemeClr val="accent4"/>
                </a:solidFill>
                <a:effectLst/>
              </a:rPr>
              <a:t>Soil – </a:t>
            </a:r>
            <a:r>
              <a:rPr lang="en-US" sz="2400" dirty="0">
                <a:ln/>
                <a:solidFill>
                  <a:schemeClr val="accent4"/>
                </a:solidFill>
              </a:rPr>
              <a:t>Organic Matter Depletion</a:t>
            </a:r>
            <a:endParaRPr lang="en-US" sz="2400" cap="none" spc="0" dirty="0">
              <a:ln/>
              <a:solidFill>
                <a:schemeClr val="accent4"/>
              </a:solidFill>
              <a:effectLst/>
            </a:endParaRPr>
          </a:p>
        </p:txBody>
      </p:sp>
      <p:pic>
        <p:nvPicPr>
          <p:cNvPr id="13" name="Picture 12">
            <a:extLst>
              <a:ext uri="{FF2B5EF4-FFF2-40B4-BE49-F238E27FC236}">
                <a16:creationId xmlns:a16="http://schemas.microsoft.com/office/drawing/2014/main" id="{DB01B100-8CF9-4496-BAC8-12D1CD124DA8}"/>
              </a:ext>
            </a:extLst>
          </p:cNvPr>
          <p:cNvPicPr>
            <a:picLocks noChangeAspect="1"/>
          </p:cNvPicPr>
          <p:nvPr/>
        </p:nvPicPr>
        <p:blipFill>
          <a:blip r:embed="rId4"/>
          <a:stretch>
            <a:fillRect/>
          </a:stretch>
        </p:blipFill>
        <p:spPr>
          <a:xfrm>
            <a:off x="1" y="5600608"/>
            <a:ext cx="9144000" cy="1257389"/>
          </a:xfrm>
          <a:prstGeom prst="rect">
            <a:avLst/>
          </a:prstGeom>
          <a:solidFill>
            <a:schemeClr val="bg1"/>
          </a:solidFill>
        </p:spPr>
      </p:pic>
      <p:sp>
        <p:nvSpPr>
          <p:cNvPr id="14" name="Rectangle 13">
            <a:extLst>
              <a:ext uri="{FF2B5EF4-FFF2-40B4-BE49-F238E27FC236}">
                <a16:creationId xmlns:a16="http://schemas.microsoft.com/office/drawing/2014/main" id="{77CB2C34-B5F3-454E-86FD-C0DAF146E071}"/>
              </a:ext>
            </a:extLst>
          </p:cNvPr>
          <p:cNvSpPr/>
          <p:nvPr/>
        </p:nvSpPr>
        <p:spPr>
          <a:xfrm>
            <a:off x="2593700" y="2785762"/>
            <a:ext cx="135485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rPr>
              <a:t>2.5%</a:t>
            </a:r>
          </a:p>
        </p:txBody>
      </p:sp>
      <p:sp>
        <p:nvSpPr>
          <p:cNvPr id="15" name="Rectangle 14">
            <a:extLst>
              <a:ext uri="{FF2B5EF4-FFF2-40B4-BE49-F238E27FC236}">
                <a16:creationId xmlns:a16="http://schemas.microsoft.com/office/drawing/2014/main" id="{21A46441-B285-4515-A104-CF509696A656}"/>
              </a:ext>
            </a:extLst>
          </p:cNvPr>
          <p:cNvSpPr/>
          <p:nvPr/>
        </p:nvSpPr>
        <p:spPr>
          <a:xfrm>
            <a:off x="6319478" y="2787349"/>
            <a:ext cx="135485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rPr>
              <a:t>1.3%</a:t>
            </a:r>
          </a:p>
        </p:txBody>
      </p:sp>
      <p:cxnSp>
        <p:nvCxnSpPr>
          <p:cNvPr id="17" name="Straight Arrow Connector 16">
            <a:extLst>
              <a:ext uri="{FF2B5EF4-FFF2-40B4-BE49-F238E27FC236}">
                <a16:creationId xmlns:a16="http://schemas.microsoft.com/office/drawing/2014/main" id="{8A3E1916-99D1-4988-A09C-99B087DE92D1}"/>
              </a:ext>
            </a:extLst>
          </p:cNvPr>
          <p:cNvCxnSpPr>
            <a:cxnSpLocks/>
          </p:cNvCxnSpPr>
          <p:nvPr/>
        </p:nvCxnSpPr>
        <p:spPr>
          <a:xfrm>
            <a:off x="3705196" y="3493648"/>
            <a:ext cx="429827" cy="2959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9708577-2148-4E29-BF9A-A11510309668}"/>
              </a:ext>
            </a:extLst>
          </p:cNvPr>
          <p:cNvCxnSpPr>
            <a:cxnSpLocks/>
            <a:stCxn id="15" idx="2"/>
          </p:cNvCxnSpPr>
          <p:nvPr/>
        </p:nvCxnSpPr>
        <p:spPr>
          <a:xfrm flipH="1">
            <a:off x="4325728" y="3495235"/>
            <a:ext cx="2671179" cy="293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D06B9050-6F6A-48FB-9A1E-E4C72502E9D5}"/>
              </a:ext>
            </a:extLst>
          </p:cNvPr>
          <p:cNvPicPr>
            <a:picLocks noChangeAspect="1"/>
          </p:cNvPicPr>
          <p:nvPr/>
        </p:nvPicPr>
        <p:blipFill>
          <a:blip r:embed="rId5"/>
          <a:stretch>
            <a:fillRect/>
          </a:stretch>
        </p:blipFill>
        <p:spPr>
          <a:xfrm>
            <a:off x="6632264" y="4139450"/>
            <a:ext cx="1082293" cy="970812"/>
          </a:xfrm>
          <a:prstGeom prst="rect">
            <a:avLst/>
          </a:prstGeom>
        </p:spPr>
      </p:pic>
      <p:pic>
        <p:nvPicPr>
          <p:cNvPr id="26" name="Picture 25">
            <a:extLst>
              <a:ext uri="{FF2B5EF4-FFF2-40B4-BE49-F238E27FC236}">
                <a16:creationId xmlns:a16="http://schemas.microsoft.com/office/drawing/2014/main" id="{4D54D78C-61F0-4D3F-B4D3-8D4F208C048B}"/>
              </a:ext>
            </a:extLst>
          </p:cNvPr>
          <p:cNvPicPr>
            <a:picLocks noChangeAspect="1"/>
          </p:cNvPicPr>
          <p:nvPr/>
        </p:nvPicPr>
        <p:blipFill>
          <a:blip r:embed="rId5"/>
          <a:stretch>
            <a:fillRect/>
          </a:stretch>
        </p:blipFill>
        <p:spPr>
          <a:xfrm>
            <a:off x="2646574" y="4157391"/>
            <a:ext cx="1047243" cy="939372"/>
          </a:xfrm>
          <a:prstGeom prst="rect">
            <a:avLst/>
          </a:prstGeom>
        </p:spPr>
      </p:pic>
      <p:sp>
        <p:nvSpPr>
          <p:cNvPr id="28" name="Star: 5 Points 27">
            <a:extLst>
              <a:ext uri="{FF2B5EF4-FFF2-40B4-BE49-F238E27FC236}">
                <a16:creationId xmlns:a16="http://schemas.microsoft.com/office/drawing/2014/main" id="{07D6A26A-B17D-4AFF-9039-FB1559232065}"/>
              </a:ext>
            </a:extLst>
          </p:cNvPr>
          <p:cNvSpPr/>
          <p:nvPr/>
        </p:nvSpPr>
        <p:spPr>
          <a:xfrm>
            <a:off x="3148230" y="4419600"/>
            <a:ext cx="254342" cy="23016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F3AF2F6B-B384-477D-B1C9-2B696DEE4FB9}"/>
              </a:ext>
            </a:extLst>
          </p:cNvPr>
          <p:cNvSpPr/>
          <p:nvPr/>
        </p:nvSpPr>
        <p:spPr>
          <a:xfrm>
            <a:off x="6933861" y="4743819"/>
            <a:ext cx="254342" cy="23016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E3B35D-A171-4C88-A08D-C23FD81B4189}"/>
              </a:ext>
            </a:extLst>
          </p:cNvPr>
          <p:cNvSpPr/>
          <p:nvPr/>
        </p:nvSpPr>
        <p:spPr>
          <a:xfrm>
            <a:off x="7942250" y="4833263"/>
            <a:ext cx="721672"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Existing</a:t>
            </a:r>
          </a:p>
        </p:txBody>
      </p:sp>
      <p:cxnSp>
        <p:nvCxnSpPr>
          <p:cNvPr id="21" name="Straight Arrow Connector 20">
            <a:extLst>
              <a:ext uri="{FF2B5EF4-FFF2-40B4-BE49-F238E27FC236}">
                <a16:creationId xmlns:a16="http://schemas.microsoft.com/office/drawing/2014/main" id="{84227556-40C2-4C64-9661-CC84EDA5E4E4}"/>
              </a:ext>
            </a:extLst>
          </p:cNvPr>
          <p:cNvCxnSpPr>
            <a:cxnSpLocks/>
          </p:cNvCxnSpPr>
          <p:nvPr/>
        </p:nvCxnSpPr>
        <p:spPr>
          <a:xfrm flipH="1" flipV="1">
            <a:off x="7258720" y="4909859"/>
            <a:ext cx="725761" cy="50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AEE831D1-8DDF-4FC8-8E15-C5698A9758E0}"/>
              </a:ext>
            </a:extLst>
          </p:cNvPr>
          <p:cNvSpPr/>
          <p:nvPr/>
        </p:nvSpPr>
        <p:spPr>
          <a:xfrm>
            <a:off x="2520512" y="3897428"/>
            <a:ext cx="721672"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Existing</a:t>
            </a:r>
          </a:p>
        </p:txBody>
      </p:sp>
      <p:cxnSp>
        <p:nvCxnSpPr>
          <p:cNvPr id="23" name="Straight Arrow Connector 22">
            <a:extLst>
              <a:ext uri="{FF2B5EF4-FFF2-40B4-BE49-F238E27FC236}">
                <a16:creationId xmlns:a16="http://schemas.microsoft.com/office/drawing/2014/main" id="{303C49E0-0F78-4068-9F10-139F15ADD133}"/>
              </a:ext>
            </a:extLst>
          </p:cNvPr>
          <p:cNvCxnSpPr>
            <a:cxnSpLocks/>
          </p:cNvCxnSpPr>
          <p:nvPr/>
        </p:nvCxnSpPr>
        <p:spPr>
          <a:xfrm>
            <a:off x="2956934" y="4201534"/>
            <a:ext cx="159144" cy="2709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65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a:solidFill>
            <a:schemeClr val="bg1"/>
          </a:solidFill>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a:t>
            </a:r>
            <a:r>
              <a:rPr lang="en-US" sz="2400" b="0">
                <a:latin typeface="Calibri" panose="020F0502020204030204" pitchFamily="34" charset="0"/>
                <a:cs typeface="Calibri" panose="020F0502020204030204" pitchFamily="34" charset="0"/>
              </a:rPr>
              <a:t>Example-1 – Cover Crop</a:t>
            </a:r>
            <a:endParaRPr lang="en-US" sz="2400" b="0" dirty="0">
              <a:latin typeface="Calibri" panose="020F0502020204030204" pitchFamily="34" charset="0"/>
              <a:cs typeface="Calibri" panose="020F0502020204030204" pitchFamily="34" charset="0"/>
            </a:endParaRP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2802CBE1-B6E8-486C-9847-A70560DFEE3D}"/>
              </a:ext>
            </a:extLst>
          </p:cNvPr>
          <p:cNvPicPr>
            <a:picLocks noChangeAspect="1"/>
          </p:cNvPicPr>
          <p:nvPr/>
        </p:nvPicPr>
        <p:blipFill>
          <a:blip r:embed="rId2"/>
          <a:stretch>
            <a:fillRect/>
          </a:stretch>
        </p:blipFill>
        <p:spPr>
          <a:xfrm>
            <a:off x="463727" y="2155551"/>
            <a:ext cx="2129973" cy="2989935"/>
          </a:xfrm>
          <a:prstGeom prst="rect">
            <a:avLst/>
          </a:prstGeom>
        </p:spPr>
      </p:pic>
      <p:pic>
        <p:nvPicPr>
          <p:cNvPr id="5" name="Picture 4">
            <a:extLst>
              <a:ext uri="{FF2B5EF4-FFF2-40B4-BE49-F238E27FC236}">
                <a16:creationId xmlns:a16="http://schemas.microsoft.com/office/drawing/2014/main" id="{E43457E1-57EF-4C4D-B043-7653FF7B0D65}"/>
              </a:ext>
            </a:extLst>
          </p:cNvPr>
          <p:cNvPicPr>
            <a:picLocks noChangeAspect="1"/>
          </p:cNvPicPr>
          <p:nvPr/>
        </p:nvPicPr>
        <p:blipFill>
          <a:blip r:embed="rId3"/>
          <a:stretch>
            <a:fillRect/>
          </a:stretch>
        </p:blipFill>
        <p:spPr>
          <a:xfrm>
            <a:off x="4476244" y="2156082"/>
            <a:ext cx="1828800" cy="3006210"/>
          </a:xfrm>
          <a:prstGeom prst="rect">
            <a:avLst/>
          </a:prstGeom>
        </p:spPr>
      </p:pic>
      <p:sp>
        <p:nvSpPr>
          <p:cNvPr id="6" name="Rectangle 5">
            <a:extLst>
              <a:ext uri="{FF2B5EF4-FFF2-40B4-BE49-F238E27FC236}">
                <a16:creationId xmlns:a16="http://schemas.microsoft.com/office/drawing/2014/main" id="{6B8B4E6A-A026-4AB8-8D67-858FCEFBFB50}"/>
              </a:ext>
            </a:extLst>
          </p:cNvPr>
          <p:cNvSpPr/>
          <p:nvPr/>
        </p:nvSpPr>
        <p:spPr>
          <a:xfrm>
            <a:off x="652254" y="5117853"/>
            <a:ext cx="24272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Antigo Silt Loam</a:t>
            </a:r>
          </a:p>
        </p:txBody>
      </p:sp>
      <p:sp>
        <p:nvSpPr>
          <p:cNvPr id="10" name="Rectangle 9">
            <a:extLst>
              <a:ext uri="{FF2B5EF4-FFF2-40B4-BE49-F238E27FC236}">
                <a16:creationId xmlns:a16="http://schemas.microsoft.com/office/drawing/2014/main" id="{8A0C7216-B060-47B5-B0A4-35D0F0A0F62B}"/>
              </a:ext>
            </a:extLst>
          </p:cNvPr>
          <p:cNvSpPr/>
          <p:nvPr/>
        </p:nvSpPr>
        <p:spPr>
          <a:xfrm>
            <a:off x="4367864" y="5138943"/>
            <a:ext cx="27572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Tifton Loamy Sand</a:t>
            </a:r>
          </a:p>
        </p:txBody>
      </p:sp>
      <p:sp>
        <p:nvSpPr>
          <p:cNvPr id="11" name="Rectangle 10">
            <a:extLst>
              <a:ext uri="{FF2B5EF4-FFF2-40B4-BE49-F238E27FC236}">
                <a16:creationId xmlns:a16="http://schemas.microsoft.com/office/drawing/2014/main" id="{B574C051-F589-4317-AED0-B6EFBE96DA42}"/>
              </a:ext>
            </a:extLst>
          </p:cNvPr>
          <p:cNvSpPr/>
          <p:nvPr/>
        </p:nvSpPr>
        <p:spPr>
          <a:xfrm>
            <a:off x="673658" y="1743667"/>
            <a:ext cx="8165541"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rPr>
              <a:t>Resource Concern – </a:t>
            </a:r>
            <a:r>
              <a:rPr lang="en-US" sz="2400" cap="none" spc="0" dirty="0">
                <a:ln/>
                <a:solidFill>
                  <a:schemeClr val="accent4"/>
                </a:solidFill>
                <a:effectLst/>
              </a:rPr>
              <a:t>Soil – </a:t>
            </a:r>
            <a:r>
              <a:rPr lang="en-US" sz="2400" dirty="0">
                <a:ln/>
                <a:solidFill>
                  <a:schemeClr val="accent4"/>
                </a:solidFill>
              </a:rPr>
              <a:t>Organic Matter Depletion</a:t>
            </a:r>
            <a:endParaRPr lang="en-US" sz="2400" cap="none" spc="0" dirty="0">
              <a:ln/>
              <a:solidFill>
                <a:schemeClr val="accent4"/>
              </a:solidFill>
              <a:effectLst/>
            </a:endParaRPr>
          </a:p>
        </p:txBody>
      </p:sp>
      <p:pic>
        <p:nvPicPr>
          <p:cNvPr id="13" name="Picture 12">
            <a:extLst>
              <a:ext uri="{FF2B5EF4-FFF2-40B4-BE49-F238E27FC236}">
                <a16:creationId xmlns:a16="http://schemas.microsoft.com/office/drawing/2014/main" id="{DB01B100-8CF9-4496-BAC8-12D1CD124DA8}"/>
              </a:ext>
            </a:extLst>
          </p:cNvPr>
          <p:cNvPicPr>
            <a:picLocks noChangeAspect="1"/>
          </p:cNvPicPr>
          <p:nvPr/>
        </p:nvPicPr>
        <p:blipFill>
          <a:blip r:embed="rId4"/>
          <a:stretch>
            <a:fillRect/>
          </a:stretch>
        </p:blipFill>
        <p:spPr>
          <a:xfrm>
            <a:off x="1" y="5600608"/>
            <a:ext cx="9144000" cy="1257389"/>
          </a:xfrm>
          <a:prstGeom prst="rect">
            <a:avLst/>
          </a:prstGeom>
          <a:solidFill>
            <a:schemeClr val="bg1"/>
          </a:solidFill>
        </p:spPr>
      </p:pic>
      <p:sp>
        <p:nvSpPr>
          <p:cNvPr id="14" name="Rectangle 13">
            <a:extLst>
              <a:ext uri="{FF2B5EF4-FFF2-40B4-BE49-F238E27FC236}">
                <a16:creationId xmlns:a16="http://schemas.microsoft.com/office/drawing/2014/main" id="{77CB2C34-B5F3-454E-86FD-C0DAF146E071}"/>
              </a:ext>
            </a:extLst>
          </p:cNvPr>
          <p:cNvSpPr/>
          <p:nvPr/>
        </p:nvSpPr>
        <p:spPr>
          <a:xfrm>
            <a:off x="2593700" y="2785762"/>
            <a:ext cx="135485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rPr>
              <a:t>2.5%</a:t>
            </a:r>
          </a:p>
        </p:txBody>
      </p:sp>
      <p:sp>
        <p:nvSpPr>
          <p:cNvPr id="15" name="Rectangle 14">
            <a:extLst>
              <a:ext uri="{FF2B5EF4-FFF2-40B4-BE49-F238E27FC236}">
                <a16:creationId xmlns:a16="http://schemas.microsoft.com/office/drawing/2014/main" id="{21A46441-B285-4515-A104-CF509696A656}"/>
              </a:ext>
            </a:extLst>
          </p:cNvPr>
          <p:cNvSpPr/>
          <p:nvPr/>
        </p:nvSpPr>
        <p:spPr>
          <a:xfrm>
            <a:off x="6319478" y="2787349"/>
            <a:ext cx="135485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rPr>
              <a:t>1.3%</a:t>
            </a:r>
          </a:p>
        </p:txBody>
      </p:sp>
      <p:cxnSp>
        <p:nvCxnSpPr>
          <p:cNvPr id="17" name="Straight Arrow Connector 16">
            <a:extLst>
              <a:ext uri="{FF2B5EF4-FFF2-40B4-BE49-F238E27FC236}">
                <a16:creationId xmlns:a16="http://schemas.microsoft.com/office/drawing/2014/main" id="{8A3E1916-99D1-4988-A09C-99B087DE92D1}"/>
              </a:ext>
            </a:extLst>
          </p:cNvPr>
          <p:cNvCxnSpPr>
            <a:cxnSpLocks/>
          </p:cNvCxnSpPr>
          <p:nvPr/>
        </p:nvCxnSpPr>
        <p:spPr>
          <a:xfrm>
            <a:off x="3705196" y="3493648"/>
            <a:ext cx="429827" cy="2959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9708577-2148-4E29-BF9A-A11510309668}"/>
              </a:ext>
            </a:extLst>
          </p:cNvPr>
          <p:cNvCxnSpPr>
            <a:cxnSpLocks/>
            <a:stCxn id="15" idx="2"/>
          </p:cNvCxnSpPr>
          <p:nvPr/>
        </p:nvCxnSpPr>
        <p:spPr>
          <a:xfrm flipH="1">
            <a:off x="4325728" y="3495235"/>
            <a:ext cx="2671179" cy="293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FFDD00B6-B606-4803-AC2D-B30DC8C44928}"/>
              </a:ext>
            </a:extLst>
          </p:cNvPr>
          <p:cNvSpPr/>
          <p:nvPr/>
        </p:nvSpPr>
        <p:spPr>
          <a:xfrm>
            <a:off x="7070023" y="2126640"/>
            <a:ext cx="1845377"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a:ln/>
                <a:solidFill>
                  <a:srgbClr val="FF0000"/>
                </a:solidFill>
                <a:effectLst/>
              </a:rPr>
              <a:t>CEMA</a:t>
            </a:r>
          </a:p>
        </p:txBody>
      </p:sp>
      <p:pic>
        <p:nvPicPr>
          <p:cNvPr id="21" name="Picture 20">
            <a:extLst>
              <a:ext uri="{FF2B5EF4-FFF2-40B4-BE49-F238E27FC236}">
                <a16:creationId xmlns:a16="http://schemas.microsoft.com/office/drawing/2014/main" id="{012BB529-5450-47C7-BA62-3EBA286A03CE}"/>
              </a:ext>
            </a:extLst>
          </p:cNvPr>
          <p:cNvPicPr>
            <a:picLocks noChangeAspect="1"/>
          </p:cNvPicPr>
          <p:nvPr/>
        </p:nvPicPr>
        <p:blipFill>
          <a:blip r:embed="rId5"/>
          <a:stretch>
            <a:fillRect/>
          </a:stretch>
        </p:blipFill>
        <p:spPr>
          <a:xfrm>
            <a:off x="6632264" y="4139450"/>
            <a:ext cx="1082293" cy="970812"/>
          </a:xfrm>
          <a:prstGeom prst="rect">
            <a:avLst/>
          </a:prstGeom>
        </p:spPr>
      </p:pic>
      <p:pic>
        <p:nvPicPr>
          <p:cNvPr id="22" name="Picture 21">
            <a:extLst>
              <a:ext uri="{FF2B5EF4-FFF2-40B4-BE49-F238E27FC236}">
                <a16:creationId xmlns:a16="http://schemas.microsoft.com/office/drawing/2014/main" id="{E6FF8E5C-85FD-4E59-82EB-9FF5C302A703}"/>
              </a:ext>
            </a:extLst>
          </p:cNvPr>
          <p:cNvPicPr>
            <a:picLocks noChangeAspect="1"/>
          </p:cNvPicPr>
          <p:nvPr/>
        </p:nvPicPr>
        <p:blipFill>
          <a:blip r:embed="rId5"/>
          <a:stretch>
            <a:fillRect/>
          </a:stretch>
        </p:blipFill>
        <p:spPr>
          <a:xfrm>
            <a:off x="2646574" y="4157391"/>
            <a:ext cx="1047243" cy="939372"/>
          </a:xfrm>
          <a:prstGeom prst="rect">
            <a:avLst/>
          </a:prstGeom>
        </p:spPr>
      </p:pic>
      <p:sp>
        <p:nvSpPr>
          <p:cNvPr id="23" name="Star: 5 Points 22">
            <a:extLst>
              <a:ext uri="{FF2B5EF4-FFF2-40B4-BE49-F238E27FC236}">
                <a16:creationId xmlns:a16="http://schemas.microsoft.com/office/drawing/2014/main" id="{16F4EF38-412D-4620-9C5B-FD0AE5BCBF4A}"/>
              </a:ext>
            </a:extLst>
          </p:cNvPr>
          <p:cNvSpPr/>
          <p:nvPr/>
        </p:nvSpPr>
        <p:spPr>
          <a:xfrm>
            <a:off x="3148230" y="4419600"/>
            <a:ext cx="254342" cy="23016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F37771E-466A-4477-95C2-DCA0D6403652}"/>
              </a:ext>
            </a:extLst>
          </p:cNvPr>
          <p:cNvSpPr/>
          <p:nvPr/>
        </p:nvSpPr>
        <p:spPr>
          <a:xfrm>
            <a:off x="6933861" y="4743819"/>
            <a:ext cx="254342" cy="230165"/>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A474FB45-1E28-4818-AC2E-DCF0CF1C4CB6}"/>
              </a:ext>
            </a:extLst>
          </p:cNvPr>
          <p:cNvSpPr/>
          <p:nvPr/>
        </p:nvSpPr>
        <p:spPr>
          <a:xfrm>
            <a:off x="3317408" y="4216457"/>
            <a:ext cx="254342" cy="230165"/>
          </a:xfrm>
          <a:prstGeom prst="star5">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ACBDCA89-EB50-44AC-AF76-C2B1715BD1B9}"/>
              </a:ext>
            </a:extLst>
          </p:cNvPr>
          <p:cNvSpPr/>
          <p:nvPr/>
        </p:nvSpPr>
        <p:spPr>
          <a:xfrm>
            <a:off x="7229041" y="4310705"/>
            <a:ext cx="254342" cy="230165"/>
          </a:xfrm>
          <a:prstGeom prst="star5">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FEFDC8-B1F5-41FB-9709-6E90EC098C52}"/>
              </a:ext>
            </a:extLst>
          </p:cNvPr>
          <p:cNvSpPr/>
          <p:nvPr/>
        </p:nvSpPr>
        <p:spPr>
          <a:xfrm>
            <a:off x="7942250" y="4833263"/>
            <a:ext cx="721672"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Existing</a:t>
            </a:r>
          </a:p>
        </p:txBody>
      </p:sp>
      <p:sp>
        <p:nvSpPr>
          <p:cNvPr id="25" name="Rectangle 24">
            <a:extLst>
              <a:ext uri="{FF2B5EF4-FFF2-40B4-BE49-F238E27FC236}">
                <a16:creationId xmlns:a16="http://schemas.microsoft.com/office/drawing/2014/main" id="{7B71BCF4-A141-457F-AF4E-038D40F00084}"/>
              </a:ext>
            </a:extLst>
          </p:cNvPr>
          <p:cNvSpPr/>
          <p:nvPr/>
        </p:nvSpPr>
        <p:spPr>
          <a:xfrm>
            <a:off x="7984480" y="4257683"/>
            <a:ext cx="745717"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Planned</a:t>
            </a:r>
          </a:p>
        </p:txBody>
      </p:sp>
      <p:cxnSp>
        <p:nvCxnSpPr>
          <p:cNvPr id="19" name="Straight Arrow Connector 18">
            <a:extLst>
              <a:ext uri="{FF2B5EF4-FFF2-40B4-BE49-F238E27FC236}">
                <a16:creationId xmlns:a16="http://schemas.microsoft.com/office/drawing/2014/main" id="{83BBC94B-8F9B-49BA-81B0-0100C8AC0478}"/>
              </a:ext>
            </a:extLst>
          </p:cNvPr>
          <p:cNvCxnSpPr/>
          <p:nvPr/>
        </p:nvCxnSpPr>
        <p:spPr>
          <a:xfrm flipH="1">
            <a:off x="7578405" y="4408629"/>
            <a:ext cx="4143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5FE437A-D1FE-4F70-8BAF-1FF7C2DC004C}"/>
              </a:ext>
            </a:extLst>
          </p:cNvPr>
          <p:cNvCxnSpPr>
            <a:cxnSpLocks/>
          </p:cNvCxnSpPr>
          <p:nvPr/>
        </p:nvCxnSpPr>
        <p:spPr>
          <a:xfrm flipH="1" flipV="1">
            <a:off x="7258720" y="4909859"/>
            <a:ext cx="725761" cy="50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D87F847-E064-4AE3-9499-ABF24229D6D7}"/>
              </a:ext>
            </a:extLst>
          </p:cNvPr>
          <p:cNvSpPr/>
          <p:nvPr/>
        </p:nvSpPr>
        <p:spPr>
          <a:xfrm>
            <a:off x="2520512" y="3897428"/>
            <a:ext cx="721672"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Existing</a:t>
            </a:r>
          </a:p>
        </p:txBody>
      </p:sp>
      <p:cxnSp>
        <p:nvCxnSpPr>
          <p:cNvPr id="31" name="Straight Arrow Connector 30">
            <a:extLst>
              <a:ext uri="{FF2B5EF4-FFF2-40B4-BE49-F238E27FC236}">
                <a16:creationId xmlns:a16="http://schemas.microsoft.com/office/drawing/2014/main" id="{74E43FB2-C704-4DD2-BA74-83F42925CBA7}"/>
              </a:ext>
            </a:extLst>
          </p:cNvPr>
          <p:cNvCxnSpPr>
            <a:cxnSpLocks/>
          </p:cNvCxnSpPr>
          <p:nvPr/>
        </p:nvCxnSpPr>
        <p:spPr>
          <a:xfrm>
            <a:off x="2956934" y="4201534"/>
            <a:ext cx="159144" cy="2709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6CED22B2-0E0C-4694-875F-5B85D20011A6}"/>
              </a:ext>
            </a:extLst>
          </p:cNvPr>
          <p:cNvSpPr/>
          <p:nvPr/>
        </p:nvSpPr>
        <p:spPr>
          <a:xfrm>
            <a:off x="2747886" y="3590896"/>
            <a:ext cx="745717"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Planned</a:t>
            </a:r>
          </a:p>
        </p:txBody>
      </p:sp>
      <p:cxnSp>
        <p:nvCxnSpPr>
          <p:cNvPr id="33" name="Straight Arrow Connector 32">
            <a:extLst>
              <a:ext uri="{FF2B5EF4-FFF2-40B4-BE49-F238E27FC236}">
                <a16:creationId xmlns:a16="http://schemas.microsoft.com/office/drawing/2014/main" id="{927835C9-EA91-480A-9980-AA0BFD15A9DD}"/>
              </a:ext>
            </a:extLst>
          </p:cNvPr>
          <p:cNvCxnSpPr>
            <a:cxnSpLocks/>
          </p:cNvCxnSpPr>
          <p:nvPr/>
        </p:nvCxnSpPr>
        <p:spPr>
          <a:xfrm>
            <a:off x="3219374" y="3829042"/>
            <a:ext cx="131190" cy="298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71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Example-1 – Residue Management</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2802CBE1-B6E8-486C-9847-A70560DFEE3D}"/>
              </a:ext>
            </a:extLst>
          </p:cNvPr>
          <p:cNvPicPr>
            <a:picLocks noChangeAspect="1"/>
          </p:cNvPicPr>
          <p:nvPr/>
        </p:nvPicPr>
        <p:blipFill>
          <a:blip r:embed="rId2"/>
          <a:stretch>
            <a:fillRect/>
          </a:stretch>
        </p:blipFill>
        <p:spPr>
          <a:xfrm>
            <a:off x="463727" y="2155551"/>
            <a:ext cx="2129973" cy="2989935"/>
          </a:xfrm>
          <a:prstGeom prst="rect">
            <a:avLst/>
          </a:prstGeom>
        </p:spPr>
      </p:pic>
      <p:pic>
        <p:nvPicPr>
          <p:cNvPr id="5" name="Picture 4">
            <a:extLst>
              <a:ext uri="{FF2B5EF4-FFF2-40B4-BE49-F238E27FC236}">
                <a16:creationId xmlns:a16="http://schemas.microsoft.com/office/drawing/2014/main" id="{E43457E1-57EF-4C4D-B043-7653FF7B0D65}"/>
              </a:ext>
            </a:extLst>
          </p:cNvPr>
          <p:cNvPicPr>
            <a:picLocks noChangeAspect="1"/>
          </p:cNvPicPr>
          <p:nvPr/>
        </p:nvPicPr>
        <p:blipFill>
          <a:blip r:embed="rId3"/>
          <a:stretch>
            <a:fillRect/>
          </a:stretch>
        </p:blipFill>
        <p:spPr>
          <a:xfrm>
            <a:off x="4476244" y="2156082"/>
            <a:ext cx="1828800" cy="3006210"/>
          </a:xfrm>
          <a:prstGeom prst="rect">
            <a:avLst/>
          </a:prstGeom>
        </p:spPr>
      </p:pic>
      <p:sp>
        <p:nvSpPr>
          <p:cNvPr id="6" name="Rectangle 5">
            <a:extLst>
              <a:ext uri="{FF2B5EF4-FFF2-40B4-BE49-F238E27FC236}">
                <a16:creationId xmlns:a16="http://schemas.microsoft.com/office/drawing/2014/main" id="{6B8B4E6A-A026-4AB8-8D67-858FCEFBFB50}"/>
              </a:ext>
            </a:extLst>
          </p:cNvPr>
          <p:cNvSpPr/>
          <p:nvPr/>
        </p:nvSpPr>
        <p:spPr>
          <a:xfrm>
            <a:off x="652254" y="5117853"/>
            <a:ext cx="24272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Antigo Silt Loam</a:t>
            </a:r>
          </a:p>
        </p:txBody>
      </p:sp>
      <p:sp>
        <p:nvSpPr>
          <p:cNvPr id="10" name="Rectangle 9">
            <a:extLst>
              <a:ext uri="{FF2B5EF4-FFF2-40B4-BE49-F238E27FC236}">
                <a16:creationId xmlns:a16="http://schemas.microsoft.com/office/drawing/2014/main" id="{8A0C7216-B060-47B5-B0A4-35D0F0A0F62B}"/>
              </a:ext>
            </a:extLst>
          </p:cNvPr>
          <p:cNvSpPr/>
          <p:nvPr/>
        </p:nvSpPr>
        <p:spPr>
          <a:xfrm>
            <a:off x="4367864" y="5138943"/>
            <a:ext cx="27572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Tifton Loamy Sand</a:t>
            </a:r>
          </a:p>
        </p:txBody>
      </p:sp>
      <p:sp>
        <p:nvSpPr>
          <p:cNvPr id="11" name="Rectangle 10">
            <a:extLst>
              <a:ext uri="{FF2B5EF4-FFF2-40B4-BE49-F238E27FC236}">
                <a16:creationId xmlns:a16="http://schemas.microsoft.com/office/drawing/2014/main" id="{B574C051-F589-4317-AED0-B6EFBE96DA42}"/>
              </a:ext>
            </a:extLst>
          </p:cNvPr>
          <p:cNvSpPr/>
          <p:nvPr/>
        </p:nvSpPr>
        <p:spPr>
          <a:xfrm>
            <a:off x="673658" y="1743667"/>
            <a:ext cx="8165541"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rPr>
              <a:t>Resource Concern – </a:t>
            </a:r>
            <a:r>
              <a:rPr lang="en-US" sz="2400" cap="none" spc="0" dirty="0">
                <a:ln/>
                <a:solidFill>
                  <a:schemeClr val="accent4"/>
                </a:solidFill>
                <a:effectLst/>
              </a:rPr>
              <a:t>Water – </a:t>
            </a:r>
            <a:r>
              <a:rPr lang="en-US" sz="2400" dirty="0">
                <a:ln/>
                <a:solidFill>
                  <a:schemeClr val="accent4"/>
                </a:solidFill>
              </a:rPr>
              <a:t>Surface Water Depletion</a:t>
            </a:r>
            <a:endParaRPr lang="en-US" sz="2400" cap="none" spc="0" dirty="0">
              <a:ln/>
              <a:solidFill>
                <a:schemeClr val="accent4"/>
              </a:solidFill>
              <a:effectLst/>
            </a:endParaRPr>
          </a:p>
        </p:txBody>
      </p:sp>
      <p:pic>
        <p:nvPicPr>
          <p:cNvPr id="13" name="Picture 12">
            <a:extLst>
              <a:ext uri="{FF2B5EF4-FFF2-40B4-BE49-F238E27FC236}">
                <a16:creationId xmlns:a16="http://schemas.microsoft.com/office/drawing/2014/main" id="{DB01B100-8CF9-4496-BAC8-12D1CD124DA8}"/>
              </a:ext>
            </a:extLst>
          </p:cNvPr>
          <p:cNvPicPr>
            <a:picLocks noChangeAspect="1"/>
          </p:cNvPicPr>
          <p:nvPr/>
        </p:nvPicPr>
        <p:blipFill>
          <a:blip r:embed="rId4"/>
          <a:stretch>
            <a:fillRect/>
          </a:stretch>
        </p:blipFill>
        <p:spPr>
          <a:xfrm>
            <a:off x="1" y="5600608"/>
            <a:ext cx="9144000" cy="1257389"/>
          </a:xfrm>
          <a:prstGeom prst="rect">
            <a:avLst/>
          </a:prstGeom>
          <a:solidFill>
            <a:schemeClr val="bg1"/>
          </a:solidFill>
        </p:spPr>
      </p:pic>
      <p:sp>
        <p:nvSpPr>
          <p:cNvPr id="14" name="Rectangle 13">
            <a:extLst>
              <a:ext uri="{FF2B5EF4-FFF2-40B4-BE49-F238E27FC236}">
                <a16:creationId xmlns:a16="http://schemas.microsoft.com/office/drawing/2014/main" id="{77CB2C34-B5F3-454E-86FD-C0DAF146E071}"/>
              </a:ext>
            </a:extLst>
          </p:cNvPr>
          <p:cNvSpPr/>
          <p:nvPr/>
        </p:nvSpPr>
        <p:spPr>
          <a:xfrm>
            <a:off x="2535139" y="2919751"/>
            <a:ext cx="1704314"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12.53 cm</a:t>
            </a:r>
          </a:p>
        </p:txBody>
      </p:sp>
      <p:cxnSp>
        <p:nvCxnSpPr>
          <p:cNvPr id="17" name="Straight Arrow Connector 16">
            <a:extLst>
              <a:ext uri="{FF2B5EF4-FFF2-40B4-BE49-F238E27FC236}">
                <a16:creationId xmlns:a16="http://schemas.microsoft.com/office/drawing/2014/main" id="{8A3E1916-99D1-4988-A09C-99B087DE92D1}"/>
              </a:ext>
            </a:extLst>
          </p:cNvPr>
          <p:cNvCxnSpPr>
            <a:cxnSpLocks/>
          </p:cNvCxnSpPr>
          <p:nvPr/>
        </p:nvCxnSpPr>
        <p:spPr>
          <a:xfrm>
            <a:off x="3705196" y="3493648"/>
            <a:ext cx="429827" cy="2959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9708577-2148-4E29-BF9A-A11510309668}"/>
              </a:ext>
            </a:extLst>
          </p:cNvPr>
          <p:cNvCxnSpPr>
            <a:cxnSpLocks/>
          </p:cNvCxnSpPr>
          <p:nvPr/>
        </p:nvCxnSpPr>
        <p:spPr>
          <a:xfrm flipH="1">
            <a:off x="4325728" y="3495235"/>
            <a:ext cx="2671179" cy="293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FE90C15-6387-4556-9B7E-9FD5D62E4871}"/>
              </a:ext>
            </a:extLst>
          </p:cNvPr>
          <p:cNvSpPr/>
          <p:nvPr/>
        </p:nvSpPr>
        <p:spPr>
          <a:xfrm>
            <a:off x="6282907" y="2919751"/>
            <a:ext cx="1684500"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11.47 cm</a:t>
            </a:r>
          </a:p>
        </p:txBody>
      </p:sp>
      <p:sp>
        <p:nvSpPr>
          <p:cNvPr id="2" name="Rectangle 1">
            <a:extLst>
              <a:ext uri="{FF2B5EF4-FFF2-40B4-BE49-F238E27FC236}">
                <a16:creationId xmlns:a16="http://schemas.microsoft.com/office/drawing/2014/main" id="{77500483-D4E3-4325-A95B-2386D932C6C1}"/>
              </a:ext>
            </a:extLst>
          </p:cNvPr>
          <p:cNvSpPr/>
          <p:nvPr/>
        </p:nvSpPr>
        <p:spPr>
          <a:xfrm>
            <a:off x="6998054" y="3464061"/>
            <a:ext cx="1841145" cy="1569660"/>
          </a:xfrm>
          <a:prstGeom prst="rect">
            <a:avLst/>
          </a:prstGeom>
          <a:noFill/>
        </p:spPr>
        <p:txBody>
          <a:bodyPr wrap="non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Available</a:t>
            </a:r>
          </a:p>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Water</a:t>
            </a:r>
          </a:p>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Capacity</a:t>
            </a:r>
          </a:p>
        </p:txBody>
      </p:sp>
    </p:spTree>
    <p:extLst>
      <p:ext uri="{BB962C8B-B14F-4D97-AF65-F5344CB8AC3E}">
        <p14:creationId xmlns:p14="http://schemas.microsoft.com/office/powerpoint/2010/main" val="366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Example-1 – Residue Management</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2802CBE1-B6E8-486C-9847-A70560DFEE3D}"/>
              </a:ext>
            </a:extLst>
          </p:cNvPr>
          <p:cNvPicPr>
            <a:picLocks noChangeAspect="1"/>
          </p:cNvPicPr>
          <p:nvPr/>
        </p:nvPicPr>
        <p:blipFill>
          <a:blip r:embed="rId2"/>
          <a:stretch>
            <a:fillRect/>
          </a:stretch>
        </p:blipFill>
        <p:spPr>
          <a:xfrm>
            <a:off x="463727" y="2155551"/>
            <a:ext cx="2129973" cy="2989935"/>
          </a:xfrm>
          <a:prstGeom prst="rect">
            <a:avLst/>
          </a:prstGeom>
        </p:spPr>
      </p:pic>
      <p:pic>
        <p:nvPicPr>
          <p:cNvPr id="5" name="Picture 4">
            <a:extLst>
              <a:ext uri="{FF2B5EF4-FFF2-40B4-BE49-F238E27FC236}">
                <a16:creationId xmlns:a16="http://schemas.microsoft.com/office/drawing/2014/main" id="{E43457E1-57EF-4C4D-B043-7653FF7B0D65}"/>
              </a:ext>
            </a:extLst>
          </p:cNvPr>
          <p:cNvPicPr>
            <a:picLocks noChangeAspect="1"/>
          </p:cNvPicPr>
          <p:nvPr/>
        </p:nvPicPr>
        <p:blipFill>
          <a:blip r:embed="rId3"/>
          <a:stretch>
            <a:fillRect/>
          </a:stretch>
        </p:blipFill>
        <p:spPr>
          <a:xfrm>
            <a:off x="4476244" y="2156082"/>
            <a:ext cx="1828800" cy="3006210"/>
          </a:xfrm>
          <a:prstGeom prst="rect">
            <a:avLst/>
          </a:prstGeom>
        </p:spPr>
      </p:pic>
      <p:sp>
        <p:nvSpPr>
          <p:cNvPr id="6" name="Rectangle 5">
            <a:extLst>
              <a:ext uri="{FF2B5EF4-FFF2-40B4-BE49-F238E27FC236}">
                <a16:creationId xmlns:a16="http://schemas.microsoft.com/office/drawing/2014/main" id="{6B8B4E6A-A026-4AB8-8D67-858FCEFBFB50}"/>
              </a:ext>
            </a:extLst>
          </p:cNvPr>
          <p:cNvSpPr/>
          <p:nvPr/>
        </p:nvSpPr>
        <p:spPr>
          <a:xfrm>
            <a:off x="652254" y="5117853"/>
            <a:ext cx="24272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Antigo Silt Loam</a:t>
            </a:r>
          </a:p>
        </p:txBody>
      </p:sp>
      <p:sp>
        <p:nvSpPr>
          <p:cNvPr id="10" name="Rectangle 9">
            <a:extLst>
              <a:ext uri="{FF2B5EF4-FFF2-40B4-BE49-F238E27FC236}">
                <a16:creationId xmlns:a16="http://schemas.microsoft.com/office/drawing/2014/main" id="{8A0C7216-B060-47B5-B0A4-35D0F0A0F62B}"/>
              </a:ext>
            </a:extLst>
          </p:cNvPr>
          <p:cNvSpPr/>
          <p:nvPr/>
        </p:nvSpPr>
        <p:spPr>
          <a:xfrm>
            <a:off x="4367864" y="5138943"/>
            <a:ext cx="27572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Tifton Loamy Sand</a:t>
            </a:r>
          </a:p>
        </p:txBody>
      </p:sp>
      <p:sp>
        <p:nvSpPr>
          <p:cNvPr id="11" name="Rectangle 10">
            <a:extLst>
              <a:ext uri="{FF2B5EF4-FFF2-40B4-BE49-F238E27FC236}">
                <a16:creationId xmlns:a16="http://schemas.microsoft.com/office/drawing/2014/main" id="{B574C051-F589-4317-AED0-B6EFBE96DA42}"/>
              </a:ext>
            </a:extLst>
          </p:cNvPr>
          <p:cNvSpPr/>
          <p:nvPr/>
        </p:nvSpPr>
        <p:spPr>
          <a:xfrm>
            <a:off x="673658" y="1743667"/>
            <a:ext cx="8165541" cy="46166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rPr>
              <a:t>Resource Concern – </a:t>
            </a:r>
            <a:r>
              <a:rPr lang="en-US" sz="2400" cap="none" spc="0" dirty="0">
                <a:ln/>
                <a:solidFill>
                  <a:schemeClr val="accent4"/>
                </a:solidFill>
                <a:effectLst/>
              </a:rPr>
              <a:t>Water – </a:t>
            </a:r>
            <a:r>
              <a:rPr lang="en-US" sz="2400" dirty="0">
                <a:ln/>
                <a:solidFill>
                  <a:schemeClr val="accent4"/>
                </a:solidFill>
              </a:rPr>
              <a:t>Surface Water Depletion</a:t>
            </a:r>
            <a:endParaRPr lang="en-US" sz="2400" cap="none" spc="0" dirty="0">
              <a:ln/>
              <a:solidFill>
                <a:schemeClr val="accent4"/>
              </a:solidFill>
              <a:effectLst/>
            </a:endParaRPr>
          </a:p>
        </p:txBody>
      </p:sp>
      <p:pic>
        <p:nvPicPr>
          <p:cNvPr id="13" name="Picture 12">
            <a:extLst>
              <a:ext uri="{FF2B5EF4-FFF2-40B4-BE49-F238E27FC236}">
                <a16:creationId xmlns:a16="http://schemas.microsoft.com/office/drawing/2014/main" id="{DB01B100-8CF9-4496-BAC8-12D1CD124DA8}"/>
              </a:ext>
            </a:extLst>
          </p:cNvPr>
          <p:cNvPicPr>
            <a:picLocks noChangeAspect="1"/>
          </p:cNvPicPr>
          <p:nvPr/>
        </p:nvPicPr>
        <p:blipFill>
          <a:blip r:embed="rId4"/>
          <a:stretch>
            <a:fillRect/>
          </a:stretch>
        </p:blipFill>
        <p:spPr>
          <a:xfrm>
            <a:off x="1" y="5600608"/>
            <a:ext cx="9144000" cy="1257389"/>
          </a:xfrm>
          <a:prstGeom prst="rect">
            <a:avLst/>
          </a:prstGeom>
          <a:solidFill>
            <a:schemeClr val="bg1"/>
          </a:solidFill>
        </p:spPr>
      </p:pic>
      <p:sp>
        <p:nvSpPr>
          <p:cNvPr id="14" name="Rectangle 13">
            <a:extLst>
              <a:ext uri="{FF2B5EF4-FFF2-40B4-BE49-F238E27FC236}">
                <a16:creationId xmlns:a16="http://schemas.microsoft.com/office/drawing/2014/main" id="{77CB2C34-B5F3-454E-86FD-C0DAF146E071}"/>
              </a:ext>
            </a:extLst>
          </p:cNvPr>
          <p:cNvSpPr/>
          <p:nvPr/>
        </p:nvSpPr>
        <p:spPr>
          <a:xfrm>
            <a:off x="2535139" y="2919751"/>
            <a:ext cx="1704314"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12.53 cm</a:t>
            </a:r>
          </a:p>
        </p:txBody>
      </p:sp>
      <p:cxnSp>
        <p:nvCxnSpPr>
          <p:cNvPr id="17" name="Straight Arrow Connector 16">
            <a:extLst>
              <a:ext uri="{FF2B5EF4-FFF2-40B4-BE49-F238E27FC236}">
                <a16:creationId xmlns:a16="http://schemas.microsoft.com/office/drawing/2014/main" id="{8A3E1916-99D1-4988-A09C-99B087DE92D1}"/>
              </a:ext>
            </a:extLst>
          </p:cNvPr>
          <p:cNvCxnSpPr>
            <a:cxnSpLocks/>
          </p:cNvCxnSpPr>
          <p:nvPr/>
        </p:nvCxnSpPr>
        <p:spPr>
          <a:xfrm>
            <a:off x="3705196" y="3493648"/>
            <a:ext cx="429827" cy="2959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9708577-2148-4E29-BF9A-A11510309668}"/>
              </a:ext>
            </a:extLst>
          </p:cNvPr>
          <p:cNvCxnSpPr>
            <a:cxnSpLocks/>
          </p:cNvCxnSpPr>
          <p:nvPr/>
        </p:nvCxnSpPr>
        <p:spPr>
          <a:xfrm flipH="1">
            <a:off x="4325728" y="3495235"/>
            <a:ext cx="2671179" cy="293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FE90C15-6387-4556-9B7E-9FD5D62E4871}"/>
              </a:ext>
            </a:extLst>
          </p:cNvPr>
          <p:cNvSpPr/>
          <p:nvPr/>
        </p:nvSpPr>
        <p:spPr>
          <a:xfrm>
            <a:off x="6282907" y="2919751"/>
            <a:ext cx="1684500"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a:ln/>
                <a:solidFill>
                  <a:schemeClr val="accent3"/>
                </a:solidFill>
                <a:effectLst/>
              </a:rPr>
              <a:t>11.47 cm</a:t>
            </a:r>
          </a:p>
        </p:txBody>
      </p:sp>
      <p:sp>
        <p:nvSpPr>
          <p:cNvPr id="2" name="Rectangle 1">
            <a:extLst>
              <a:ext uri="{FF2B5EF4-FFF2-40B4-BE49-F238E27FC236}">
                <a16:creationId xmlns:a16="http://schemas.microsoft.com/office/drawing/2014/main" id="{77500483-D4E3-4325-A95B-2386D932C6C1}"/>
              </a:ext>
            </a:extLst>
          </p:cNvPr>
          <p:cNvSpPr/>
          <p:nvPr/>
        </p:nvSpPr>
        <p:spPr>
          <a:xfrm>
            <a:off x="6998054" y="3464061"/>
            <a:ext cx="1841145" cy="1569660"/>
          </a:xfrm>
          <a:prstGeom prst="rect">
            <a:avLst/>
          </a:prstGeom>
          <a:noFill/>
        </p:spPr>
        <p:txBody>
          <a:bodyPr wrap="non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Available</a:t>
            </a:r>
          </a:p>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Water</a:t>
            </a:r>
          </a:p>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Capacity</a:t>
            </a:r>
          </a:p>
        </p:txBody>
      </p:sp>
      <p:sp>
        <p:nvSpPr>
          <p:cNvPr id="20" name="Rectangle 19">
            <a:extLst>
              <a:ext uri="{FF2B5EF4-FFF2-40B4-BE49-F238E27FC236}">
                <a16:creationId xmlns:a16="http://schemas.microsoft.com/office/drawing/2014/main" id="{DC29056E-3111-4542-8426-C399E75FA650}"/>
              </a:ext>
            </a:extLst>
          </p:cNvPr>
          <p:cNvSpPr/>
          <p:nvPr/>
        </p:nvSpPr>
        <p:spPr>
          <a:xfrm>
            <a:off x="7031922" y="2150310"/>
            <a:ext cx="1845377"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a:ln/>
                <a:solidFill>
                  <a:srgbClr val="FF0000"/>
                </a:solidFill>
                <a:effectLst/>
              </a:rPr>
              <a:t>CEMA</a:t>
            </a:r>
          </a:p>
        </p:txBody>
      </p:sp>
    </p:spTree>
    <p:extLst>
      <p:ext uri="{BB962C8B-B14F-4D97-AF65-F5344CB8AC3E}">
        <p14:creationId xmlns:p14="http://schemas.microsoft.com/office/powerpoint/2010/main" val="228170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Level-3</a:t>
            </a:r>
            <a:r>
              <a:rPr lang="en-US" sz="2400" b="0" dirty="0">
                <a:latin typeface="Calibri" panose="020F0502020204030204" pitchFamily="34" charset="0"/>
                <a:cs typeface="Calibri" panose="020F0502020204030204" pitchFamily="34" charset="0"/>
              </a:rPr>
              <a:t> – CAPP database updated with practice narratives (e.g. practice intensity) =&gt; conservation practice of this intensity, and on this soil, has X.00 effect </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AF2B6040-2CBE-48BA-8C7E-15E731574E60}"/>
              </a:ext>
            </a:extLst>
          </p:cNvPr>
          <p:cNvPicPr>
            <a:picLocks noChangeAspect="1"/>
          </p:cNvPicPr>
          <p:nvPr/>
        </p:nvPicPr>
        <p:blipFill>
          <a:blip r:embed="rId2"/>
          <a:stretch>
            <a:fillRect/>
          </a:stretch>
        </p:blipFill>
        <p:spPr>
          <a:xfrm>
            <a:off x="261814" y="2590800"/>
            <a:ext cx="5260681" cy="3621864"/>
          </a:xfrm>
          <a:prstGeom prst="rect">
            <a:avLst/>
          </a:prstGeom>
        </p:spPr>
      </p:pic>
      <p:sp>
        <p:nvSpPr>
          <p:cNvPr id="5" name="Rectangle 4">
            <a:extLst>
              <a:ext uri="{FF2B5EF4-FFF2-40B4-BE49-F238E27FC236}">
                <a16:creationId xmlns:a16="http://schemas.microsoft.com/office/drawing/2014/main" id="{47B5B086-D43A-4C2D-A710-15DE6AB01A9F}"/>
              </a:ext>
            </a:extLst>
          </p:cNvPr>
          <p:cNvSpPr/>
          <p:nvPr/>
        </p:nvSpPr>
        <p:spPr>
          <a:xfrm>
            <a:off x="5246006" y="3124200"/>
            <a:ext cx="3959737" cy="1938992"/>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accent4"/>
                </a:solidFill>
              </a:rPr>
              <a:t>Including practice </a:t>
            </a:r>
          </a:p>
          <a:p>
            <a:pPr algn="ctr"/>
            <a:r>
              <a:rPr lang="en-US" sz="2400" b="1" dirty="0">
                <a:ln/>
                <a:solidFill>
                  <a:schemeClr val="accent4"/>
                </a:solidFill>
              </a:rPr>
              <a:t>“narratives” adds to</a:t>
            </a:r>
          </a:p>
          <a:p>
            <a:pPr algn="ctr"/>
            <a:r>
              <a:rPr lang="en-US" sz="2400" b="1" u="sng" dirty="0">
                <a:ln/>
                <a:solidFill>
                  <a:schemeClr val="accent4"/>
                </a:solidFill>
              </a:rPr>
              <a:t>location</a:t>
            </a:r>
            <a:r>
              <a:rPr lang="en-US" sz="2400" b="1" dirty="0">
                <a:ln/>
                <a:solidFill>
                  <a:schemeClr val="accent4"/>
                </a:solidFill>
              </a:rPr>
              <a:t> details of</a:t>
            </a:r>
          </a:p>
          <a:p>
            <a:pPr algn="ctr"/>
            <a:r>
              <a:rPr lang="en-US" sz="2400" b="1" i="1" u="sng" dirty="0">
                <a:ln/>
                <a:solidFill>
                  <a:schemeClr val="accent4"/>
                </a:solidFill>
              </a:rPr>
              <a:t>Environmental Benefits</a:t>
            </a:r>
          </a:p>
          <a:p>
            <a:pPr algn="ctr"/>
            <a:r>
              <a:rPr lang="en-US" sz="2400" b="1" dirty="0">
                <a:ln/>
                <a:solidFill>
                  <a:schemeClr val="accent4"/>
                </a:solidFill>
              </a:rPr>
              <a:t>for conservation planning</a:t>
            </a:r>
          </a:p>
        </p:txBody>
      </p:sp>
    </p:spTree>
    <p:extLst>
      <p:ext uri="{BB962C8B-B14F-4D97-AF65-F5344CB8AC3E}">
        <p14:creationId xmlns:p14="http://schemas.microsoft.com/office/powerpoint/2010/main" val="365295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Level-4</a:t>
            </a:r>
            <a:r>
              <a:rPr lang="en-US" sz="2400" b="0" dirty="0">
                <a:latin typeface="Calibri" panose="020F0502020204030204" pitchFamily="34" charset="0"/>
                <a:cs typeface="Calibri" panose="020F0502020204030204" pitchFamily="34" charset="0"/>
              </a:rPr>
              <a:t> – CAPP database updated with CEAP data =&gt; conservation practice with CEAP modeling, of this intensity, and on this soil has X.000 effect</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350AC396-A0E2-4609-A073-FA9355091FE8}"/>
              </a:ext>
            </a:extLst>
          </p:cNvPr>
          <p:cNvPicPr>
            <a:picLocks noChangeAspect="1"/>
          </p:cNvPicPr>
          <p:nvPr/>
        </p:nvPicPr>
        <p:blipFill>
          <a:blip r:embed="rId2"/>
          <a:stretch>
            <a:fillRect/>
          </a:stretch>
        </p:blipFill>
        <p:spPr>
          <a:xfrm>
            <a:off x="4306332" y="2274396"/>
            <a:ext cx="4614986" cy="3461239"/>
          </a:xfrm>
          <a:prstGeom prst="rect">
            <a:avLst/>
          </a:prstGeom>
        </p:spPr>
      </p:pic>
      <p:sp>
        <p:nvSpPr>
          <p:cNvPr id="5" name="Rectangle 4">
            <a:extLst>
              <a:ext uri="{FF2B5EF4-FFF2-40B4-BE49-F238E27FC236}">
                <a16:creationId xmlns:a16="http://schemas.microsoft.com/office/drawing/2014/main" id="{12D4A1BF-EA3A-4C73-BE28-FE089AA1AAD9}"/>
              </a:ext>
            </a:extLst>
          </p:cNvPr>
          <p:cNvSpPr/>
          <p:nvPr/>
        </p:nvSpPr>
        <p:spPr>
          <a:xfrm>
            <a:off x="153125" y="2850853"/>
            <a:ext cx="4147289" cy="230832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Including CEAP Science </a:t>
            </a:r>
          </a:p>
          <a:p>
            <a:pPr algn="ctr"/>
            <a:r>
              <a:rPr lang="en-US" sz="2400" b="1" cap="none" spc="0" dirty="0">
                <a:ln/>
                <a:solidFill>
                  <a:schemeClr val="accent3"/>
                </a:solidFill>
                <a:effectLst/>
              </a:rPr>
              <a:t>and Modeling principles</a:t>
            </a:r>
          </a:p>
          <a:p>
            <a:pPr algn="ctr"/>
            <a:r>
              <a:rPr lang="en-US" sz="2400" b="1" cap="none" spc="0" dirty="0">
                <a:ln/>
                <a:solidFill>
                  <a:schemeClr val="accent3"/>
                </a:solidFill>
                <a:effectLst/>
              </a:rPr>
              <a:t>further improves </a:t>
            </a:r>
          </a:p>
          <a:p>
            <a:pPr algn="ctr"/>
            <a:r>
              <a:rPr lang="en-US" sz="2400" b="1" cap="none" spc="0" dirty="0">
                <a:ln/>
                <a:solidFill>
                  <a:schemeClr val="accent3"/>
                </a:solidFill>
                <a:effectLst/>
              </a:rPr>
              <a:t>Planned Conditions </a:t>
            </a:r>
          </a:p>
          <a:p>
            <a:pPr algn="ctr"/>
            <a:r>
              <a:rPr lang="en-US" sz="2400" b="1" cap="none" spc="0" dirty="0">
                <a:ln/>
                <a:solidFill>
                  <a:schemeClr val="accent3"/>
                </a:solidFill>
                <a:effectLst/>
              </a:rPr>
              <a:t>of </a:t>
            </a:r>
            <a:r>
              <a:rPr lang="en-US" sz="2400" b="1" i="1" u="sng" cap="none" spc="0" dirty="0">
                <a:ln/>
                <a:solidFill>
                  <a:schemeClr val="accent3"/>
                </a:solidFill>
                <a:effectLst/>
              </a:rPr>
              <a:t>Environmental Benefits</a:t>
            </a:r>
          </a:p>
          <a:p>
            <a:pPr algn="ctr"/>
            <a:r>
              <a:rPr lang="en-US" sz="2400" b="1" dirty="0">
                <a:ln/>
                <a:solidFill>
                  <a:schemeClr val="accent3"/>
                </a:solidFill>
              </a:rPr>
              <a:t>for conservation planning</a:t>
            </a:r>
            <a:endParaRPr lang="en-US" sz="2400" b="1" cap="none" spc="0" dirty="0">
              <a:ln/>
              <a:solidFill>
                <a:schemeClr val="accent3"/>
              </a:solidFill>
              <a:effectLst/>
            </a:endParaRPr>
          </a:p>
        </p:txBody>
      </p:sp>
    </p:spTree>
    <p:extLst>
      <p:ext uri="{BB962C8B-B14F-4D97-AF65-F5344CB8AC3E}">
        <p14:creationId xmlns:p14="http://schemas.microsoft.com/office/powerpoint/2010/main" val="102439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Level-5</a:t>
            </a:r>
            <a:r>
              <a:rPr lang="en-US" sz="2400" b="0" dirty="0">
                <a:latin typeface="Calibri" panose="020F0502020204030204" pitchFamily="34" charset="0"/>
                <a:cs typeface="Calibri" panose="020F0502020204030204" pitchFamily="34" charset="0"/>
              </a:rPr>
              <a:t> – CAPP database updated with all the above and empirical data and/or localized literature</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75012CE8-1833-4384-9028-F3EDFC33C3DE}"/>
              </a:ext>
            </a:extLst>
          </p:cNvPr>
          <p:cNvPicPr>
            <a:picLocks noChangeAspect="1"/>
          </p:cNvPicPr>
          <p:nvPr/>
        </p:nvPicPr>
        <p:blipFill>
          <a:blip r:embed="rId2"/>
          <a:stretch>
            <a:fillRect/>
          </a:stretch>
        </p:blipFill>
        <p:spPr>
          <a:xfrm>
            <a:off x="261814" y="2514600"/>
            <a:ext cx="4953000" cy="3159935"/>
          </a:xfrm>
          <a:prstGeom prst="rect">
            <a:avLst/>
          </a:prstGeom>
        </p:spPr>
      </p:pic>
      <p:sp>
        <p:nvSpPr>
          <p:cNvPr id="5" name="Rectangle 4">
            <a:extLst>
              <a:ext uri="{FF2B5EF4-FFF2-40B4-BE49-F238E27FC236}">
                <a16:creationId xmlns:a16="http://schemas.microsoft.com/office/drawing/2014/main" id="{32D9F24E-7EB0-4AE7-802D-92A626FDA987}"/>
              </a:ext>
            </a:extLst>
          </p:cNvPr>
          <p:cNvSpPr/>
          <p:nvPr/>
        </p:nvSpPr>
        <p:spPr>
          <a:xfrm>
            <a:off x="5278725" y="3073334"/>
            <a:ext cx="3712875" cy="1569660"/>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Empirical Data Collection </a:t>
            </a:r>
          </a:p>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will help fill in the gaps to </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calibrate our </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CAPP database</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54149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fontScale="92500"/>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Level-1</a:t>
            </a:r>
            <a:r>
              <a:rPr lang="en-US" sz="2400" b="0" dirty="0">
                <a:latin typeface="Calibri" panose="020F0502020204030204" pitchFamily="34" charset="0"/>
                <a:cs typeface="Calibri" panose="020F0502020204030204" pitchFamily="34" charset="0"/>
              </a:rPr>
              <a:t> – Soil Vulnerability Index, Geospatial Layers, Planner Input, and CAPP database =&gt; conservation practice has X effect </a:t>
            </a:r>
            <a:r>
              <a:rPr lang="en-US" sz="2400" b="0" u="sng" dirty="0">
                <a:solidFill>
                  <a:srgbClr val="FF0000"/>
                </a:solidFill>
                <a:latin typeface="Calibri" panose="020F0502020204030204" pitchFamily="34" charset="0"/>
                <a:cs typeface="Calibri" panose="020F0502020204030204" pitchFamily="34" charset="0"/>
              </a:rPr>
              <a:t>(current for most)</a:t>
            </a:r>
          </a:p>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CAPP database updated with soil interpretations and/or logic modeling =&gt; conservation practice on this soil has X.0 effect (soil interpretations, logic modeling, etc.)</a:t>
            </a:r>
          </a:p>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Level-3</a:t>
            </a:r>
            <a:r>
              <a:rPr lang="en-US" sz="2400" b="0" dirty="0">
                <a:latin typeface="Calibri" panose="020F0502020204030204" pitchFamily="34" charset="0"/>
                <a:cs typeface="Calibri" panose="020F0502020204030204" pitchFamily="34" charset="0"/>
              </a:rPr>
              <a:t> – CAPP database updated with practice narratives (e.g. practice intensity) =&gt; conservation practice of this intensity, and on this soil, has X.00 effect </a:t>
            </a:r>
          </a:p>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Level-4</a:t>
            </a:r>
            <a:r>
              <a:rPr lang="en-US" sz="2400" b="0" dirty="0">
                <a:latin typeface="Calibri" panose="020F0502020204030204" pitchFamily="34" charset="0"/>
                <a:cs typeface="Calibri" panose="020F0502020204030204" pitchFamily="34" charset="0"/>
              </a:rPr>
              <a:t> – CAPP database updated with CEAP data =&gt; conservation practice with CEAP modeling, of this intensity, and on this soil has X.000 effect</a:t>
            </a:r>
          </a:p>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Level-5</a:t>
            </a:r>
            <a:r>
              <a:rPr lang="en-US" sz="2400" b="0" dirty="0">
                <a:latin typeface="Calibri" panose="020F0502020204030204" pitchFamily="34" charset="0"/>
                <a:cs typeface="Calibri" panose="020F0502020204030204" pitchFamily="34" charset="0"/>
              </a:rPr>
              <a:t> – CAPP database updated with all the above and empirical data and/or localized literature</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sp>
        <p:nvSpPr>
          <p:cNvPr id="2" name="Rectangle 1">
            <a:extLst>
              <a:ext uri="{FF2B5EF4-FFF2-40B4-BE49-F238E27FC236}">
                <a16:creationId xmlns:a16="http://schemas.microsoft.com/office/drawing/2014/main" id="{7C44AC5C-EA0F-492A-A617-B080F16156F5}"/>
              </a:ext>
            </a:extLst>
          </p:cNvPr>
          <p:cNvSpPr/>
          <p:nvPr/>
        </p:nvSpPr>
        <p:spPr>
          <a:xfrm>
            <a:off x="723210" y="6205737"/>
            <a:ext cx="7306808" cy="43088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200" b="1" cap="none" spc="0" dirty="0">
                <a:ln/>
                <a:solidFill>
                  <a:schemeClr val="accent3"/>
                </a:solidFill>
                <a:effectLst/>
              </a:rPr>
              <a:t>Note: Levels don’t have to be developed sequentially</a:t>
            </a:r>
          </a:p>
        </p:txBody>
      </p:sp>
    </p:spTree>
    <p:extLst>
      <p:ext uri="{BB962C8B-B14F-4D97-AF65-F5344CB8AC3E}">
        <p14:creationId xmlns:p14="http://schemas.microsoft.com/office/powerpoint/2010/main" val="305580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18</a:t>
            </a:fld>
            <a:endParaRPr lang="en-US" dirty="0"/>
          </a:p>
        </p:txBody>
      </p:sp>
      <p:cxnSp>
        <p:nvCxnSpPr>
          <p:cNvPr id="7" name="Straight Connector 6">
            <a:extLst>
              <a:ext uri="{FF2B5EF4-FFF2-40B4-BE49-F238E27FC236}">
                <a16:creationId xmlns:a16="http://schemas.microsoft.com/office/drawing/2014/main" id="{D974F5F4-35BF-4C2B-B63B-83A66D8488FB}"/>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9" name="Title 1">
            <a:extLst>
              <a:ext uri="{FF2B5EF4-FFF2-40B4-BE49-F238E27FC236}">
                <a16:creationId xmlns:a16="http://schemas.microsoft.com/office/drawing/2014/main" id="{549EFFFF-A4E5-4664-AA03-9ABCC40B3B24}"/>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 and Outcomes</a:t>
            </a:r>
          </a:p>
        </p:txBody>
      </p:sp>
      <p:pic>
        <p:nvPicPr>
          <p:cNvPr id="8" name="Picture 7">
            <a:extLst>
              <a:ext uri="{FF2B5EF4-FFF2-40B4-BE49-F238E27FC236}">
                <a16:creationId xmlns:a16="http://schemas.microsoft.com/office/drawing/2014/main" id="{24FDFF5D-E464-4EDE-BB72-D7FB529209CA}"/>
              </a:ext>
            </a:extLst>
          </p:cNvPr>
          <p:cNvPicPr>
            <a:picLocks noChangeAspect="1"/>
          </p:cNvPicPr>
          <p:nvPr/>
        </p:nvPicPr>
        <p:blipFill>
          <a:blip r:embed="rId2"/>
          <a:stretch>
            <a:fillRect/>
          </a:stretch>
        </p:blipFill>
        <p:spPr>
          <a:xfrm>
            <a:off x="691661" y="1449534"/>
            <a:ext cx="7229351" cy="5343422"/>
          </a:xfrm>
          <a:prstGeom prst="rect">
            <a:avLst/>
          </a:prstGeom>
        </p:spPr>
      </p:pic>
      <p:sp>
        <p:nvSpPr>
          <p:cNvPr id="10" name="Rectangle 9">
            <a:extLst>
              <a:ext uri="{FF2B5EF4-FFF2-40B4-BE49-F238E27FC236}">
                <a16:creationId xmlns:a16="http://schemas.microsoft.com/office/drawing/2014/main" id="{31EB5F92-BDF1-4D44-A57D-44604C9B2148}"/>
              </a:ext>
            </a:extLst>
          </p:cNvPr>
          <p:cNvSpPr/>
          <p:nvPr/>
        </p:nvSpPr>
        <p:spPr>
          <a:xfrm>
            <a:off x="691661" y="5859443"/>
            <a:ext cx="5557932" cy="1015663"/>
          </a:xfrm>
          <a:prstGeom prst="rect">
            <a:avLst/>
          </a:prstGeom>
          <a:noFill/>
        </p:spPr>
        <p:txBody>
          <a:bodyPr wrap="non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Conservation </a:t>
            </a:r>
            <a:r>
              <a:rPr lang="en-US" sz="2400" dirty="0">
                <a:ln w="0"/>
                <a:effectLst>
                  <a:outerShdw blurRad="38100" dist="19050" dir="2700000" algn="tl" rotWithShape="0">
                    <a:schemeClr val="dk1">
                      <a:alpha val="40000"/>
                    </a:schemeClr>
                  </a:outerShdw>
                </a:effectLst>
              </a:rPr>
              <a:t>Planning:</a:t>
            </a:r>
          </a:p>
          <a:p>
            <a:r>
              <a:rPr lang="en-US" b="0" cap="none" spc="0" dirty="0">
                <a:ln w="0"/>
                <a:solidFill>
                  <a:schemeClr val="tx1"/>
                </a:solidFill>
                <a:effectLst>
                  <a:outerShdw blurRad="38100" dist="19050" dir="2700000" algn="tl" rotWithShape="0">
                    <a:schemeClr val="dk1">
                      <a:alpha val="40000"/>
                    </a:schemeClr>
                  </a:outerShdw>
                </a:effectLst>
              </a:rPr>
              <a:t>Land Use, Resource Concerns, Existing Conditions, </a:t>
            </a:r>
          </a:p>
          <a:p>
            <a:r>
              <a:rPr lang="en-US" b="0" cap="none" spc="0" dirty="0">
                <a:ln w="0"/>
                <a:solidFill>
                  <a:schemeClr val="tx1"/>
                </a:solidFill>
                <a:effectLst>
                  <a:outerShdw blurRad="38100" dist="19050" dir="2700000" algn="tl" rotWithShape="0">
                    <a:schemeClr val="dk1">
                      <a:alpha val="40000"/>
                    </a:schemeClr>
                  </a:outerShdw>
                </a:effectLst>
              </a:rPr>
              <a:t>Planned Conditions w/Practices, CART Point System</a:t>
            </a:r>
          </a:p>
        </p:txBody>
      </p:sp>
      <p:cxnSp>
        <p:nvCxnSpPr>
          <p:cNvPr id="12" name="Connector: Curved 11">
            <a:extLst>
              <a:ext uri="{FF2B5EF4-FFF2-40B4-BE49-F238E27FC236}">
                <a16:creationId xmlns:a16="http://schemas.microsoft.com/office/drawing/2014/main" id="{C118FECE-42FA-4BD7-BAB7-AB8A28208D74}"/>
              </a:ext>
            </a:extLst>
          </p:cNvPr>
          <p:cNvCxnSpPr>
            <a:cxnSpLocks/>
          </p:cNvCxnSpPr>
          <p:nvPr/>
        </p:nvCxnSpPr>
        <p:spPr>
          <a:xfrm rot="10800000">
            <a:off x="4371702" y="5740599"/>
            <a:ext cx="1813351" cy="910051"/>
          </a:xfrm>
          <a:prstGeom prst="curvedConnector3">
            <a:avLst>
              <a:gd name="adj1" fmla="val -1586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0D0C5CC-2068-4B42-986A-13B5E37C4E87}"/>
              </a:ext>
            </a:extLst>
          </p:cNvPr>
          <p:cNvSpPr/>
          <p:nvPr/>
        </p:nvSpPr>
        <p:spPr>
          <a:xfrm>
            <a:off x="2706924" y="1708912"/>
            <a:ext cx="333937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Outcomes</a:t>
            </a:r>
          </a:p>
        </p:txBody>
      </p:sp>
      <p:sp>
        <p:nvSpPr>
          <p:cNvPr id="15" name="Rectangle 14">
            <a:extLst>
              <a:ext uri="{FF2B5EF4-FFF2-40B4-BE49-F238E27FC236}">
                <a16:creationId xmlns:a16="http://schemas.microsoft.com/office/drawing/2014/main" id="{094A45FC-EA84-4B9A-A2B5-667ED7B373CB}"/>
              </a:ext>
            </a:extLst>
          </p:cNvPr>
          <p:cNvSpPr/>
          <p:nvPr/>
        </p:nvSpPr>
        <p:spPr>
          <a:xfrm rot="16200000">
            <a:off x="2687684" y="4357834"/>
            <a:ext cx="2821605" cy="400110"/>
          </a:xfrm>
          <a:prstGeom prst="rect">
            <a:avLst/>
          </a:prstGeom>
          <a:noFill/>
        </p:spPr>
        <p:txBody>
          <a:bodyPr wrap="none" lIns="91440" tIns="45720" rIns="91440" bIns="45720">
            <a:spAutoFit/>
          </a:bodyPr>
          <a:lstStyle/>
          <a:p>
            <a:pPr algn="ctr"/>
            <a:r>
              <a:rPr lang="en-US" sz="2000" b="0" cap="none" spc="0" dirty="0">
                <a:ln w="0"/>
                <a:gradFill>
                  <a:gsLst>
                    <a:gs pos="21000">
                      <a:srgbClr val="53575C"/>
                    </a:gs>
                    <a:gs pos="88000">
                      <a:srgbClr val="C5C7CA"/>
                    </a:gs>
                  </a:gsLst>
                  <a:lin ang="5400000"/>
                </a:gradFill>
                <a:effectLst/>
              </a:rPr>
              <a:t>Environmental Benefits</a:t>
            </a:r>
          </a:p>
        </p:txBody>
      </p:sp>
      <p:sp>
        <p:nvSpPr>
          <p:cNvPr id="16" name="Rectangle 15">
            <a:extLst>
              <a:ext uri="{FF2B5EF4-FFF2-40B4-BE49-F238E27FC236}">
                <a16:creationId xmlns:a16="http://schemas.microsoft.com/office/drawing/2014/main" id="{21128507-D128-4D00-BA14-BB3C791D27CC}"/>
              </a:ext>
            </a:extLst>
          </p:cNvPr>
          <p:cNvSpPr/>
          <p:nvPr/>
        </p:nvSpPr>
        <p:spPr>
          <a:xfrm>
            <a:off x="1270773" y="3076205"/>
            <a:ext cx="2111475"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CEAP-Cropland</a:t>
            </a:r>
          </a:p>
        </p:txBody>
      </p:sp>
      <p:sp>
        <p:nvSpPr>
          <p:cNvPr id="18" name="Rectangle 17">
            <a:extLst>
              <a:ext uri="{FF2B5EF4-FFF2-40B4-BE49-F238E27FC236}">
                <a16:creationId xmlns:a16="http://schemas.microsoft.com/office/drawing/2014/main" id="{F7DD4E23-A936-470A-A6CF-F81DE35CA5D2}"/>
              </a:ext>
            </a:extLst>
          </p:cNvPr>
          <p:cNvSpPr/>
          <p:nvPr/>
        </p:nvSpPr>
        <p:spPr>
          <a:xfrm>
            <a:off x="1270773" y="3375888"/>
            <a:ext cx="1938351"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rPr>
              <a:t>CEAP-Grazing</a:t>
            </a:r>
          </a:p>
        </p:txBody>
      </p:sp>
      <p:sp>
        <p:nvSpPr>
          <p:cNvPr id="17" name="Rectangle 16">
            <a:extLst>
              <a:ext uri="{FF2B5EF4-FFF2-40B4-BE49-F238E27FC236}">
                <a16:creationId xmlns:a16="http://schemas.microsoft.com/office/drawing/2014/main" id="{0993EB70-0210-4179-8CC1-548A6DA329EB}"/>
              </a:ext>
            </a:extLst>
          </p:cNvPr>
          <p:cNvSpPr/>
          <p:nvPr/>
        </p:nvSpPr>
        <p:spPr>
          <a:xfrm>
            <a:off x="4728389" y="3147086"/>
            <a:ext cx="1782859"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CEAP-WLFW</a:t>
            </a:r>
          </a:p>
        </p:txBody>
      </p:sp>
      <p:sp>
        <p:nvSpPr>
          <p:cNvPr id="20" name="Rectangle 19">
            <a:extLst>
              <a:ext uri="{FF2B5EF4-FFF2-40B4-BE49-F238E27FC236}">
                <a16:creationId xmlns:a16="http://schemas.microsoft.com/office/drawing/2014/main" id="{EDC1A0A2-4DEF-4ADE-8B34-571ED4AF3DEB}"/>
              </a:ext>
            </a:extLst>
          </p:cNvPr>
          <p:cNvSpPr/>
          <p:nvPr/>
        </p:nvSpPr>
        <p:spPr>
          <a:xfrm>
            <a:off x="4728389" y="3465986"/>
            <a:ext cx="2428998"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CEAP-Watersheds</a:t>
            </a:r>
          </a:p>
        </p:txBody>
      </p:sp>
      <p:cxnSp>
        <p:nvCxnSpPr>
          <p:cNvPr id="21" name="Straight Arrow Connector 20">
            <a:extLst>
              <a:ext uri="{FF2B5EF4-FFF2-40B4-BE49-F238E27FC236}">
                <a16:creationId xmlns:a16="http://schemas.microsoft.com/office/drawing/2014/main" id="{3CEDC705-386E-4055-AD57-F7EBA9B1139E}"/>
              </a:ext>
            </a:extLst>
          </p:cNvPr>
          <p:cNvCxnSpPr/>
          <p:nvPr/>
        </p:nvCxnSpPr>
        <p:spPr>
          <a:xfrm flipH="1" flipV="1">
            <a:off x="3382248" y="3347141"/>
            <a:ext cx="656352" cy="318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EC22D26-E375-4011-A57D-7CD412737F22}"/>
              </a:ext>
            </a:extLst>
          </p:cNvPr>
          <p:cNvCxnSpPr>
            <a:cxnSpLocks/>
          </p:cNvCxnSpPr>
          <p:nvPr/>
        </p:nvCxnSpPr>
        <p:spPr>
          <a:xfrm flipH="1" flipV="1">
            <a:off x="3269555" y="3642529"/>
            <a:ext cx="769045" cy="54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6948FEF-FCD8-4EE4-8F85-8D8FFF200FEB}"/>
              </a:ext>
            </a:extLst>
          </p:cNvPr>
          <p:cNvCxnSpPr>
            <a:endCxn id="17" idx="1"/>
          </p:cNvCxnSpPr>
          <p:nvPr/>
        </p:nvCxnSpPr>
        <p:spPr>
          <a:xfrm flipV="1">
            <a:off x="4376612" y="3347141"/>
            <a:ext cx="351777" cy="295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BF34B65-FCF6-45D5-8DBA-6F9C8408C9E3}"/>
              </a:ext>
            </a:extLst>
          </p:cNvPr>
          <p:cNvCxnSpPr/>
          <p:nvPr/>
        </p:nvCxnSpPr>
        <p:spPr>
          <a:xfrm>
            <a:off x="4376612" y="3642529"/>
            <a:ext cx="351295" cy="23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FCABA9C2-7773-48BC-8DCE-46A5612D6E8D}"/>
              </a:ext>
            </a:extLst>
          </p:cNvPr>
          <p:cNvSpPr/>
          <p:nvPr/>
        </p:nvSpPr>
        <p:spPr>
          <a:xfrm>
            <a:off x="2759321" y="5501511"/>
            <a:ext cx="1245854"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Level-1</a:t>
            </a:r>
          </a:p>
        </p:txBody>
      </p:sp>
      <p:sp>
        <p:nvSpPr>
          <p:cNvPr id="36" name="Rectangle 35">
            <a:extLst>
              <a:ext uri="{FF2B5EF4-FFF2-40B4-BE49-F238E27FC236}">
                <a16:creationId xmlns:a16="http://schemas.microsoft.com/office/drawing/2014/main" id="{76A2C08F-91A0-4962-BD5E-FA65A505FABD}"/>
              </a:ext>
            </a:extLst>
          </p:cNvPr>
          <p:cNvSpPr/>
          <p:nvPr/>
        </p:nvSpPr>
        <p:spPr>
          <a:xfrm>
            <a:off x="2759321" y="5075589"/>
            <a:ext cx="1245854"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Level-2</a:t>
            </a:r>
          </a:p>
        </p:txBody>
      </p:sp>
      <p:sp>
        <p:nvSpPr>
          <p:cNvPr id="1028" name="Rectangle 1027">
            <a:extLst>
              <a:ext uri="{FF2B5EF4-FFF2-40B4-BE49-F238E27FC236}">
                <a16:creationId xmlns:a16="http://schemas.microsoft.com/office/drawing/2014/main" id="{093D9CE4-2D8A-4A9C-9FE6-FC5CE198A276}"/>
              </a:ext>
            </a:extLst>
          </p:cNvPr>
          <p:cNvSpPr/>
          <p:nvPr/>
        </p:nvSpPr>
        <p:spPr>
          <a:xfrm>
            <a:off x="5577766" y="5075589"/>
            <a:ext cx="2970685"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Dynamic </a:t>
            </a:r>
            <a:r>
              <a:rPr lang="en-US" sz="2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Soils Hub</a:t>
            </a:r>
            <a:endPar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1030" name="Straight Arrow Connector 1029">
            <a:extLst>
              <a:ext uri="{FF2B5EF4-FFF2-40B4-BE49-F238E27FC236}">
                <a16:creationId xmlns:a16="http://schemas.microsoft.com/office/drawing/2014/main" id="{6BEF9495-D0B1-48EF-9C33-BE16551D60B7}"/>
              </a:ext>
            </a:extLst>
          </p:cNvPr>
          <p:cNvCxnSpPr>
            <a:cxnSpLocks/>
          </p:cNvCxnSpPr>
          <p:nvPr/>
        </p:nvCxnSpPr>
        <p:spPr>
          <a:xfrm flipH="1">
            <a:off x="4384794" y="5330801"/>
            <a:ext cx="7594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6B710DC2-6962-42DF-8A97-0EB93B38F62D}"/>
              </a:ext>
            </a:extLst>
          </p:cNvPr>
          <p:cNvSpPr/>
          <p:nvPr/>
        </p:nvSpPr>
        <p:spPr>
          <a:xfrm>
            <a:off x="2757863" y="4150806"/>
            <a:ext cx="1245854"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Level-4</a:t>
            </a:r>
          </a:p>
        </p:txBody>
      </p:sp>
      <p:sp>
        <p:nvSpPr>
          <p:cNvPr id="41" name="Rectangle 40">
            <a:extLst>
              <a:ext uri="{FF2B5EF4-FFF2-40B4-BE49-F238E27FC236}">
                <a16:creationId xmlns:a16="http://schemas.microsoft.com/office/drawing/2014/main" id="{EED0E297-A225-4B69-86D9-A5791F8D99B0}"/>
              </a:ext>
            </a:extLst>
          </p:cNvPr>
          <p:cNvSpPr/>
          <p:nvPr/>
        </p:nvSpPr>
        <p:spPr>
          <a:xfrm>
            <a:off x="2761704" y="4594811"/>
            <a:ext cx="1245854"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Level-3</a:t>
            </a:r>
          </a:p>
        </p:txBody>
      </p:sp>
      <p:sp>
        <p:nvSpPr>
          <p:cNvPr id="1031" name="Rectangle 1030">
            <a:extLst>
              <a:ext uri="{FF2B5EF4-FFF2-40B4-BE49-F238E27FC236}">
                <a16:creationId xmlns:a16="http://schemas.microsoft.com/office/drawing/2014/main" id="{E5B6CF03-6B0C-4492-BFB8-53C4C41D8C60}"/>
              </a:ext>
            </a:extLst>
          </p:cNvPr>
          <p:cNvSpPr/>
          <p:nvPr/>
        </p:nvSpPr>
        <p:spPr>
          <a:xfrm>
            <a:off x="4879472" y="4157826"/>
            <a:ext cx="4296369" cy="400110"/>
          </a:xfrm>
          <a:prstGeom prst="rect">
            <a:avLst/>
          </a:prstGeom>
          <a:noFill/>
        </p:spPr>
        <p:txBody>
          <a:bodyPr wrap="none" lIns="91440" tIns="45720" rIns="91440" bIns="45720">
            <a:spAutoFit/>
          </a:bodyPr>
          <a:lstStyle/>
          <a:p>
            <a:pPr algn="ctr"/>
            <a:r>
              <a:rPr lang="en-US" sz="2000" b="1" cap="none" spc="50" dirty="0">
                <a:ln w="0"/>
                <a:solidFill>
                  <a:srgbClr val="00B0F0"/>
                </a:solidFill>
                <a:effectLst>
                  <a:innerShdw blurRad="63500" dist="50800" dir="13500000">
                    <a:srgbClr val="000000">
                      <a:alpha val="50000"/>
                    </a:srgbClr>
                  </a:innerShdw>
                </a:effectLst>
              </a:rPr>
              <a:t>Conservation Practice Database</a:t>
            </a:r>
          </a:p>
        </p:txBody>
      </p:sp>
      <p:cxnSp>
        <p:nvCxnSpPr>
          <p:cNvPr id="1033" name="Straight Arrow Connector 1032">
            <a:extLst>
              <a:ext uri="{FF2B5EF4-FFF2-40B4-BE49-F238E27FC236}">
                <a16:creationId xmlns:a16="http://schemas.microsoft.com/office/drawing/2014/main" id="{A9E95B0C-3B5F-425B-BE7E-31AF3AE72528}"/>
              </a:ext>
            </a:extLst>
          </p:cNvPr>
          <p:cNvCxnSpPr>
            <a:cxnSpLocks/>
            <a:stCxn id="1028" idx="0"/>
          </p:cNvCxnSpPr>
          <p:nvPr/>
        </p:nvCxnSpPr>
        <p:spPr>
          <a:xfrm flipV="1">
            <a:off x="7063109" y="4612471"/>
            <a:ext cx="0" cy="463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4" name="Rectangle 1033">
            <a:extLst>
              <a:ext uri="{FF2B5EF4-FFF2-40B4-BE49-F238E27FC236}">
                <a16:creationId xmlns:a16="http://schemas.microsoft.com/office/drawing/2014/main" id="{7D556699-2936-4A86-8C45-E1E9825D6BE2}"/>
              </a:ext>
            </a:extLst>
          </p:cNvPr>
          <p:cNvSpPr/>
          <p:nvPr/>
        </p:nvSpPr>
        <p:spPr>
          <a:xfrm>
            <a:off x="0" y="4571927"/>
            <a:ext cx="2786340" cy="461665"/>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Practice Narratives</a:t>
            </a:r>
          </a:p>
        </p:txBody>
      </p:sp>
      <p:cxnSp>
        <p:nvCxnSpPr>
          <p:cNvPr id="1036" name="Straight Arrow Connector 1035">
            <a:extLst>
              <a:ext uri="{FF2B5EF4-FFF2-40B4-BE49-F238E27FC236}">
                <a16:creationId xmlns:a16="http://schemas.microsoft.com/office/drawing/2014/main" id="{24F5EF11-77A7-472D-BE94-A64FFD90BB62}"/>
              </a:ext>
            </a:extLst>
          </p:cNvPr>
          <p:cNvCxnSpPr>
            <a:cxnSpLocks/>
            <a:stCxn id="1031" idx="1"/>
          </p:cNvCxnSpPr>
          <p:nvPr/>
        </p:nvCxnSpPr>
        <p:spPr>
          <a:xfrm flipH="1">
            <a:off x="4384794" y="4357881"/>
            <a:ext cx="494678" cy="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39FE6C03-D89C-42AC-8485-35A1B8052971}"/>
              </a:ext>
            </a:extLst>
          </p:cNvPr>
          <p:cNvSpPr/>
          <p:nvPr/>
        </p:nvSpPr>
        <p:spPr>
          <a:xfrm>
            <a:off x="2761153" y="3727258"/>
            <a:ext cx="1245854"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Level-5</a:t>
            </a:r>
          </a:p>
        </p:txBody>
      </p:sp>
      <p:sp>
        <p:nvSpPr>
          <p:cNvPr id="2" name="Rectangle 1">
            <a:extLst>
              <a:ext uri="{FF2B5EF4-FFF2-40B4-BE49-F238E27FC236}">
                <a16:creationId xmlns:a16="http://schemas.microsoft.com/office/drawing/2014/main" id="{AFA968A3-3CB1-417A-84D8-656C63A305D6}"/>
              </a:ext>
            </a:extLst>
          </p:cNvPr>
          <p:cNvSpPr/>
          <p:nvPr/>
        </p:nvSpPr>
        <p:spPr>
          <a:xfrm>
            <a:off x="111987" y="3767302"/>
            <a:ext cx="246253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chemeClr val="accent3"/>
                </a:solidFill>
                <a:effectLst/>
              </a:rPr>
              <a:t>Empirical Data</a:t>
            </a:r>
          </a:p>
          <a:p>
            <a:pPr algn="ctr"/>
            <a:r>
              <a:rPr lang="en-US" sz="2000" b="1" dirty="0">
                <a:ln/>
                <a:solidFill>
                  <a:schemeClr val="accent3"/>
                </a:solidFill>
              </a:rPr>
              <a:t>Literature Reviews</a:t>
            </a:r>
            <a:endParaRPr lang="en-US" sz="2000" b="1" cap="none" spc="0" dirty="0">
              <a:ln/>
              <a:solidFill>
                <a:schemeClr val="accent3"/>
              </a:solidFill>
              <a:effectLst/>
            </a:endParaRPr>
          </a:p>
        </p:txBody>
      </p:sp>
      <p:cxnSp>
        <p:nvCxnSpPr>
          <p:cNvPr id="6" name="Straight Arrow Connector 5">
            <a:extLst>
              <a:ext uri="{FF2B5EF4-FFF2-40B4-BE49-F238E27FC236}">
                <a16:creationId xmlns:a16="http://schemas.microsoft.com/office/drawing/2014/main" id="{A0339AD4-0006-4A12-B9B5-765BD9632A55}"/>
              </a:ext>
            </a:extLst>
          </p:cNvPr>
          <p:cNvCxnSpPr>
            <a:stCxn id="2" idx="3"/>
          </p:cNvCxnSpPr>
          <p:nvPr/>
        </p:nvCxnSpPr>
        <p:spPr>
          <a:xfrm flipV="1">
            <a:off x="2574521" y="4002054"/>
            <a:ext cx="241055" cy="119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2D96923-40C5-4D68-8ED7-E6BD34B8E24C}"/>
              </a:ext>
            </a:extLst>
          </p:cNvPr>
          <p:cNvSpPr/>
          <p:nvPr/>
        </p:nvSpPr>
        <p:spPr>
          <a:xfrm>
            <a:off x="6109922" y="1404507"/>
            <a:ext cx="2956257" cy="1077218"/>
          </a:xfrm>
          <a:prstGeom prst="rect">
            <a:avLst/>
          </a:prstGeom>
          <a:noFill/>
        </p:spPr>
        <p:txBody>
          <a:bodyPr wrap="none" lIns="91440" tIns="45720" rIns="91440" bIns="45720">
            <a:spAutoFit/>
          </a:bodyPr>
          <a:lstStyle/>
          <a:p>
            <a:pPr algn="r"/>
            <a:r>
              <a:rPr lang="en-US" sz="1600" b="1" cap="none" spc="0" dirty="0">
                <a:ln w="12700">
                  <a:solidFill>
                    <a:schemeClr val="accent2">
                      <a:lumMod val="75000"/>
                    </a:schemeClr>
                  </a:solidFill>
                  <a:prstDash val="solid"/>
                </a:ln>
                <a:solidFill>
                  <a:schemeClr val="accent2">
                    <a:lumMod val="50000"/>
                  </a:schemeClr>
                </a:solidFill>
              </a:rPr>
              <a:t>Each combination of Levels </a:t>
            </a:r>
          </a:p>
          <a:p>
            <a:pPr algn="r"/>
            <a:r>
              <a:rPr lang="en-US" sz="1600" b="1" cap="none" spc="0" dirty="0">
                <a:ln w="12700">
                  <a:solidFill>
                    <a:schemeClr val="accent2">
                      <a:lumMod val="75000"/>
                    </a:schemeClr>
                  </a:solidFill>
                  <a:prstDash val="solid"/>
                </a:ln>
                <a:solidFill>
                  <a:schemeClr val="accent2">
                    <a:lumMod val="50000"/>
                  </a:schemeClr>
                </a:solidFill>
              </a:rPr>
              <a:t>gets Environmental Benefits</a:t>
            </a:r>
          </a:p>
          <a:p>
            <a:pPr algn="r"/>
            <a:r>
              <a:rPr lang="en-US" sz="1600" b="1" dirty="0">
                <a:ln w="12700">
                  <a:solidFill>
                    <a:schemeClr val="accent2">
                      <a:lumMod val="75000"/>
                    </a:schemeClr>
                  </a:solidFill>
                  <a:prstDash val="solid"/>
                </a:ln>
                <a:solidFill>
                  <a:schemeClr val="accent2">
                    <a:lumMod val="50000"/>
                  </a:schemeClr>
                </a:solidFill>
              </a:rPr>
              <a:t>c</a:t>
            </a:r>
            <a:r>
              <a:rPr lang="en-US" sz="1600" b="1" cap="none" spc="0" dirty="0">
                <a:ln w="12700">
                  <a:solidFill>
                    <a:schemeClr val="accent2">
                      <a:lumMod val="75000"/>
                    </a:schemeClr>
                  </a:solidFill>
                  <a:prstDash val="solid"/>
                </a:ln>
                <a:solidFill>
                  <a:schemeClr val="accent2">
                    <a:lumMod val="50000"/>
                  </a:schemeClr>
                </a:solidFill>
              </a:rPr>
              <a:t>loser</a:t>
            </a:r>
            <a:r>
              <a:rPr lang="en-US" sz="1600" b="1" dirty="0">
                <a:ln w="12700">
                  <a:solidFill>
                    <a:schemeClr val="accent2">
                      <a:lumMod val="75000"/>
                    </a:schemeClr>
                  </a:solidFill>
                  <a:prstDash val="solid"/>
                </a:ln>
                <a:solidFill>
                  <a:schemeClr val="accent2">
                    <a:lumMod val="50000"/>
                  </a:schemeClr>
                </a:solidFill>
              </a:rPr>
              <a:t> </a:t>
            </a:r>
            <a:r>
              <a:rPr lang="en-US" sz="1600" b="1" cap="none" spc="0" dirty="0">
                <a:ln w="12700">
                  <a:solidFill>
                    <a:schemeClr val="accent2">
                      <a:lumMod val="75000"/>
                    </a:schemeClr>
                  </a:solidFill>
                  <a:prstDash val="solid"/>
                </a:ln>
                <a:solidFill>
                  <a:schemeClr val="accent2">
                    <a:lumMod val="50000"/>
                  </a:schemeClr>
                </a:solidFill>
              </a:rPr>
              <a:t>to better feeding</a:t>
            </a:r>
            <a:r>
              <a:rPr lang="en-US" sz="1600" b="1" dirty="0">
                <a:ln w="12700">
                  <a:solidFill>
                    <a:schemeClr val="accent2">
                      <a:lumMod val="75000"/>
                    </a:schemeClr>
                  </a:solidFill>
                  <a:prstDash val="solid"/>
                </a:ln>
                <a:solidFill>
                  <a:schemeClr val="accent2">
                    <a:lumMod val="50000"/>
                  </a:schemeClr>
                </a:solidFill>
              </a:rPr>
              <a:t> </a:t>
            </a:r>
          </a:p>
          <a:p>
            <a:pPr algn="r"/>
            <a:r>
              <a:rPr lang="en-US" sz="1600" b="1" dirty="0">
                <a:ln w="12700">
                  <a:solidFill>
                    <a:schemeClr val="accent2">
                      <a:lumMod val="75000"/>
                    </a:schemeClr>
                  </a:solidFill>
                  <a:prstDash val="solid"/>
                </a:ln>
                <a:solidFill>
                  <a:schemeClr val="accent2">
                    <a:lumMod val="50000"/>
                  </a:schemeClr>
                </a:solidFill>
              </a:rPr>
              <a:t>Outcomes</a:t>
            </a:r>
            <a:endParaRPr lang="en-US" sz="1600" b="1" cap="none" spc="0" dirty="0">
              <a:ln w="12700">
                <a:solidFill>
                  <a:schemeClr val="accent2">
                    <a:lumMod val="75000"/>
                  </a:schemeClr>
                </a:solidFill>
                <a:prstDash val="solid"/>
              </a:ln>
              <a:solidFill>
                <a:schemeClr val="accent2">
                  <a:lumMod val="50000"/>
                </a:schemeClr>
              </a:solidFill>
            </a:endParaRPr>
          </a:p>
        </p:txBody>
      </p:sp>
      <p:sp>
        <p:nvSpPr>
          <p:cNvPr id="34" name="Title 1">
            <a:extLst>
              <a:ext uri="{FF2B5EF4-FFF2-40B4-BE49-F238E27FC236}">
                <a16:creationId xmlns:a16="http://schemas.microsoft.com/office/drawing/2014/main" id="{114C9936-52C0-4F54-80C5-467E64A8197D}"/>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sp>
        <p:nvSpPr>
          <p:cNvPr id="3" name="Rectangle 2">
            <a:extLst>
              <a:ext uri="{FF2B5EF4-FFF2-40B4-BE49-F238E27FC236}">
                <a16:creationId xmlns:a16="http://schemas.microsoft.com/office/drawing/2014/main" id="{10A76759-4C04-42E1-8954-51C050C70EE7}"/>
              </a:ext>
            </a:extLst>
          </p:cNvPr>
          <p:cNvSpPr/>
          <p:nvPr/>
        </p:nvSpPr>
        <p:spPr>
          <a:xfrm>
            <a:off x="1592949" y="5524900"/>
            <a:ext cx="699229" cy="461665"/>
          </a:xfrm>
          <a:prstGeom prst="rect">
            <a:avLst/>
          </a:prstGeom>
          <a:noFill/>
        </p:spPr>
        <p:txBody>
          <a:bodyPr wrap="none" lIns="91440" tIns="45720" rIns="91440" bIns="45720">
            <a:spAutoFit/>
          </a:bodyPr>
          <a:lstStyle/>
          <a:p>
            <a:pPr algn="ctr"/>
            <a:r>
              <a:rPr lang="en-US" sz="2400" b="1" cap="none" spc="50" dirty="0">
                <a:ln w="0"/>
                <a:solidFill>
                  <a:srgbClr val="FF0000"/>
                </a:solidFill>
                <a:effectLst>
                  <a:outerShdw blurRad="38100" dist="38100" dir="2700000" algn="tl">
                    <a:srgbClr val="000000">
                      <a:alpha val="43137"/>
                    </a:srgbClr>
                  </a:outerShdw>
                </a:effectLst>
              </a:rPr>
              <a:t>SVI</a:t>
            </a:r>
          </a:p>
        </p:txBody>
      </p:sp>
      <p:cxnSp>
        <p:nvCxnSpPr>
          <p:cNvPr id="35" name="Straight Arrow Connector 34">
            <a:extLst>
              <a:ext uri="{FF2B5EF4-FFF2-40B4-BE49-F238E27FC236}">
                <a16:creationId xmlns:a16="http://schemas.microsoft.com/office/drawing/2014/main" id="{93EFAB0E-7642-4BDF-B44E-2CF42F2E0736}"/>
              </a:ext>
            </a:extLst>
          </p:cNvPr>
          <p:cNvCxnSpPr>
            <a:cxnSpLocks/>
          </p:cNvCxnSpPr>
          <p:nvPr/>
        </p:nvCxnSpPr>
        <p:spPr>
          <a:xfrm>
            <a:off x="2244809" y="5771843"/>
            <a:ext cx="449972" cy="5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D4F4556-95E2-4964-83E8-DEEAB56D8FD4}"/>
              </a:ext>
            </a:extLst>
          </p:cNvPr>
          <p:cNvSpPr/>
          <p:nvPr/>
        </p:nvSpPr>
        <p:spPr>
          <a:xfrm>
            <a:off x="1809077" y="3940278"/>
            <a:ext cx="864339" cy="369332"/>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cap="none" spc="0" dirty="0">
                <a:ln/>
                <a:solidFill>
                  <a:srgbClr val="FF0000"/>
                </a:solidFill>
                <a:effectLst>
                  <a:outerShdw blurRad="38100" dist="38100" dir="2700000" algn="tl">
                    <a:srgbClr val="000000">
                      <a:alpha val="43137"/>
                    </a:srgbClr>
                  </a:outerShdw>
                </a:effectLst>
              </a:rPr>
              <a:t>CEMA</a:t>
            </a:r>
          </a:p>
        </p:txBody>
      </p:sp>
      <p:sp>
        <p:nvSpPr>
          <p:cNvPr id="13" name="Rectangle 12">
            <a:extLst>
              <a:ext uri="{FF2B5EF4-FFF2-40B4-BE49-F238E27FC236}">
                <a16:creationId xmlns:a16="http://schemas.microsoft.com/office/drawing/2014/main" id="{EB20B0F3-E71F-44F8-9F3C-E71A798C8270}"/>
              </a:ext>
            </a:extLst>
          </p:cNvPr>
          <p:cNvSpPr/>
          <p:nvPr/>
        </p:nvSpPr>
        <p:spPr>
          <a:xfrm>
            <a:off x="5663819" y="5530694"/>
            <a:ext cx="1066318" cy="461665"/>
          </a:xfrm>
          <a:prstGeom prst="rect">
            <a:avLst/>
          </a:prstGeom>
          <a:noFill/>
        </p:spPr>
        <p:txBody>
          <a:bodyPr wrap="none" lIns="91440" tIns="45720" rIns="91440" bIns="45720">
            <a:spAutoFit/>
          </a:bodyPr>
          <a:lstStyle/>
          <a:p>
            <a:pPr algn="ctr"/>
            <a:r>
              <a:rPr lang="en-US" sz="2400" b="1" cap="none" spc="50" dirty="0">
                <a:ln w="0"/>
                <a:solidFill>
                  <a:schemeClr val="bg2"/>
                </a:solidFill>
                <a:effectLst>
                  <a:innerShdw blurRad="63500" dist="50800" dir="13500000">
                    <a:srgbClr val="000000">
                      <a:alpha val="50000"/>
                    </a:srgbClr>
                  </a:innerShdw>
                </a:effectLst>
              </a:rPr>
              <a:t>CEAP</a:t>
            </a:r>
          </a:p>
        </p:txBody>
      </p:sp>
      <p:sp>
        <p:nvSpPr>
          <p:cNvPr id="37" name="Rectangle 36">
            <a:extLst>
              <a:ext uri="{FF2B5EF4-FFF2-40B4-BE49-F238E27FC236}">
                <a16:creationId xmlns:a16="http://schemas.microsoft.com/office/drawing/2014/main" id="{14455CD5-8ECE-4B38-BA62-B127759C4A1E}"/>
              </a:ext>
            </a:extLst>
          </p:cNvPr>
          <p:cNvSpPr/>
          <p:nvPr/>
        </p:nvSpPr>
        <p:spPr>
          <a:xfrm>
            <a:off x="6762511" y="5541010"/>
            <a:ext cx="1175323" cy="461665"/>
          </a:xfrm>
          <a:prstGeom prst="rect">
            <a:avLst/>
          </a:prstGeom>
          <a:noFill/>
        </p:spPr>
        <p:txBody>
          <a:bodyPr wrap="none" lIns="91440" tIns="45720" rIns="91440" bIns="45720">
            <a:spAutoFit/>
          </a:bodyPr>
          <a:lstStyle/>
          <a:p>
            <a:pPr algn="ctr"/>
            <a:r>
              <a:rPr lang="en-US" sz="2400" b="1" cap="none" spc="50" dirty="0">
                <a:ln w="0"/>
                <a:solidFill>
                  <a:schemeClr val="bg2"/>
                </a:solidFill>
                <a:effectLst>
                  <a:innerShdw blurRad="63500" dist="50800" dir="13500000">
                    <a:srgbClr val="000000">
                      <a:alpha val="50000"/>
                    </a:srgbClr>
                  </a:innerShdw>
                </a:effectLst>
              </a:rPr>
              <a:t>Comet</a:t>
            </a:r>
          </a:p>
        </p:txBody>
      </p:sp>
      <p:sp>
        <p:nvSpPr>
          <p:cNvPr id="38" name="Rectangle 37">
            <a:extLst>
              <a:ext uri="{FF2B5EF4-FFF2-40B4-BE49-F238E27FC236}">
                <a16:creationId xmlns:a16="http://schemas.microsoft.com/office/drawing/2014/main" id="{E1337F77-CA6F-4E02-B7AC-3E9876DB6B0D}"/>
              </a:ext>
            </a:extLst>
          </p:cNvPr>
          <p:cNvSpPr/>
          <p:nvPr/>
        </p:nvSpPr>
        <p:spPr>
          <a:xfrm>
            <a:off x="708483" y="5525638"/>
            <a:ext cx="963725" cy="461665"/>
          </a:xfrm>
          <a:prstGeom prst="rect">
            <a:avLst/>
          </a:prstGeom>
          <a:noFill/>
        </p:spPr>
        <p:txBody>
          <a:bodyPr wrap="none" lIns="91440" tIns="45720" rIns="91440" bIns="45720">
            <a:spAutoFit/>
          </a:bodyPr>
          <a:lstStyle/>
          <a:p>
            <a:pPr algn="ctr"/>
            <a:r>
              <a:rPr lang="en-US" sz="2400" b="1" cap="none" spc="50" dirty="0">
                <a:ln w="0"/>
                <a:solidFill>
                  <a:srgbClr val="FF0000"/>
                </a:solidFill>
                <a:effectLst>
                  <a:outerShdw blurRad="38100" dist="38100" dir="2700000" algn="tl">
                    <a:srgbClr val="000000">
                      <a:alpha val="43137"/>
                    </a:srgbClr>
                  </a:outerShdw>
                </a:effectLst>
              </a:rPr>
              <a:t>CCBI</a:t>
            </a:r>
          </a:p>
        </p:txBody>
      </p:sp>
      <p:sp>
        <p:nvSpPr>
          <p:cNvPr id="19" name="Rectangle 18">
            <a:extLst>
              <a:ext uri="{FF2B5EF4-FFF2-40B4-BE49-F238E27FC236}">
                <a16:creationId xmlns:a16="http://schemas.microsoft.com/office/drawing/2014/main" id="{4DAF5D56-564B-4F68-8EF3-831830C98AAA}"/>
              </a:ext>
            </a:extLst>
          </p:cNvPr>
          <p:cNvSpPr/>
          <p:nvPr/>
        </p:nvSpPr>
        <p:spPr>
          <a:xfrm>
            <a:off x="6475447" y="6008192"/>
            <a:ext cx="1433085" cy="646331"/>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CART</a:t>
            </a:r>
          </a:p>
        </p:txBody>
      </p:sp>
      <p:sp>
        <p:nvSpPr>
          <p:cNvPr id="47" name="Freeform: Shape 46">
            <a:extLst>
              <a:ext uri="{FF2B5EF4-FFF2-40B4-BE49-F238E27FC236}">
                <a16:creationId xmlns:a16="http://schemas.microsoft.com/office/drawing/2014/main" id="{0CA39054-ED92-45A5-96B1-098F176E6446}"/>
              </a:ext>
            </a:extLst>
          </p:cNvPr>
          <p:cNvSpPr/>
          <p:nvPr/>
        </p:nvSpPr>
        <p:spPr>
          <a:xfrm>
            <a:off x="71562" y="2129215"/>
            <a:ext cx="2727297" cy="3953554"/>
          </a:xfrm>
          <a:custGeom>
            <a:avLst/>
            <a:gdLst>
              <a:gd name="connsiteX0" fmla="*/ 2727297 w 2727297"/>
              <a:gd name="connsiteY0" fmla="*/ 49442 h 3953554"/>
              <a:gd name="connsiteX1" fmla="*/ 2560320 w 2727297"/>
              <a:gd name="connsiteY1" fmla="*/ 33540 h 3953554"/>
              <a:gd name="connsiteX2" fmla="*/ 2464904 w 2727297"/>
              <a:gd name="connsiteY2" fmla="*/ 17637 h 3953554"/>
              <a:gd name="connsiteX3" fmla="*/ 1614115 w 2727297"/>
              <a:gd name="connsiteY3" fmla="*/ 9686 h 3953554"/>
              <a:gd name="connsiteX4" fmla="*/ 1415332 w 2727297"/>
              <a:gd name="connsiteY4" fmla="*/ 9686 h 3953554"/>
              <a:gd name="connsiteX5" fmla="*/ 1359673 w 2727297"/>
              <a:gd name="connsiteY5" fmla="*/ 25588 h 3953554"/>
              <a:gd name="connsiteX6" fmla="*/ 1264257 w 2727297"/>
              <a:gd name="connsiteY6" fmla="*/ 41491 h 3953554"/>
              <a:gd name="connsiteX7" fmla="*/ 1200647 w 2727297"/>
              <a:gd name="connsiteY7" fmla="*/ 57394 h 3953554"/>
              <a:gd name="connsiteX8" fmla="*/ 1152939 w 2727297"/>
              <a:gd name="connsiteY8" fmla="*/ 65345 h 3953554"/>
              <a:gd name="connsiteX9" fmla="*/ 1089328 w 2727297"/>
              <a:gd name="connsiteY9" fmla="*/ 97150 h 3953554"/>
              <a:gd name="connsiteX10" fmla="*/ 1065475 w 2727297"/>
              <a:gd name="connsiteY10" fmla="*/ 105102 h 3953554"/>
              <a:gd name="connsiteX11" fmla="*/ 970059 w 2727297"/>
              <a:gd name="connsiteY11" fmla="*/ 144858 h 3953554"/>
              <a:gd name="connsiteX12" fmla="*/ 946205 w 2727297"/>
              <a:gd name="connsiteY12" fmla="*/ 160761 h 3953554"/>
              <a:gd name="connsiteX13" fmla="*/ 914400 w 2727297"/>
              <a:gd name="connsiteY13" fmla="*/ 184615 h 3953554"/>
              <a:gd name="connsiteX14" fmla="*/ 866692 w 2727297"/>
              <a:gd name="connsiteY14" fmla="*/ 200517 h 3953554"/>
              <a:gd name="connsiteX15" fmla="*/ 811033 w 2727297"/>
              <a:gd name="connsiteY15" fmla="*/ 224371 h 3953554"/>
              <a:gd name="connsiteX16" fmla="*/ 779228 w 2727297"/>
              <a:gd name="connsiteY16" fmla="*/ 240274 h 3953554"/>
              <a:gd name="connsiteX17" fmla="*/ 683812 w 2727297"/>
              <a:gd name="connsiteY17" fmla="*/ 319787 h 3953554"/>
              <a:gd name="connsiteX18" fmla="*/ 620201 w 2727297"/>
              <a:gd name="connsiteY18" fmla="*/ 415202 h 3953554"/>
              <a:gd name="connsiteX19" fmla="*/ 604299 w 2727297"/>
              <a:gd name="connsiteY19" fmla="*/ 439056 h 3953554"/>
              <a:gd name="connsiteX20" fmla="*/ 572494 w 2727297"/>
              <a:gd name="connsiteY20" fmla="*/ 486764 h 3953554"/>
              <a:gd name="connsiteX21" fmla="*/ 548640 w 2727297"/>
              <a:gd name="connsiteY21" fmla="*/ 534472 h 3953554"/>
              <a:gd name="connsiteX22" fmla="*/ 540688 w 2727297"/>
              <a:gd name="connsiteY22" fmla="*/ 558326 h 3953554"/>
              <a:gd name="connsiteX23" fmla="*/ 508883 w 2727297"/>
              <a:gd name="connsiteY23" fmla="*/ 606034 h 3953554"/>
              <a:gd name="connsiteX24" fmla="*/ 492981 w 2727297"/>
              <a:gd name="connsiteY24" fmla="*/ 661693 h 3953554"/>
              <a:gd name="connsiteX25" fmla="*/ 477078 w 2727297"/>
              <a:gd name="connsiteY25" fmla="*/ 685547 h 3953554"/>
              <a:gd name="connsiteX26" fmla="*/ 469127 w 2727297"/>
              <a:gd name="connsiteY26" fmla="*/ 709401 h 3953554"/>
              <a:gd name="connsiteX27" fmla="*/ 453224 w 2727297"/>
              <a:gd name="connsiteY27" fmla="*/ 733255 h 3953554"/>
              <a:gd name="connsiteX28" fmla="*/ 437321 w 2727297"/>
              <a:gd name="connsiteY28" fmla="*/ 788914 h 3953554"/>
              <a:gd name="connsiteX29" fmla="*/ 421419 w 2727297"/>
              <a:gd name="connsiteY29" fmla="*/ 812768 h 3953554"/>
              <a:gd name="connsiteX30" fmla="*/ 405516 w 2727297"/>
              <a:gd name="connsiteY30" fmla="*/ 860475 h 3953554"/>
              <a:gd name="connsiteX31" fmla="*/ 373711 w 2727297"/>
              <a:gd name="connsiteY31" fmla="*/ 908183 h 3953554"/>
              <a:gd name="connsiteX32" fmla="*/ 357808 w 2727297"/>
              <a:gd name="connsiteY32" fmla="*/ 955891 h 3953554"/>
              <a:gd name="connsiteX33" fmla="*/ 349857 w 2727297"/>
              <a:gd name="connsiteY33" fmla="*/ 979745 h 3953554"/>
              <a:gd name="connsiteX34" fmla="*/ 326003 w 2727297"/>
              <a:gd name="connsiteY34" fmla="*/ 1027453 h 3953554"/>
              <a:gd name="connsiteX35" fmla="*/ 310101 w 2727297"/>
              <a:gd name="connsiteY35" fmla="*/ 1059258 h 3953554"/>
              <a:gd name="connsiteX36" fmla="*/ 286247 w 2727297"/>
              <a:gd name="connsiteY36" fmla="*/ 1138771 h 3953554"/>
              <a:gd name="connsiteX37" fmla="*/ 254441 w 2727297"/>
              <a:gd name="connsiteY37" fmla="*/ 1218284 h 3953554"/>
              <a:gd name="connsiteX38" fmla="*/ 246490 w 2727297"/>
              <a:gd name="connsiteY38" fmla="*/ 1242138 h 3953554"/>
              <a:gd name="connsiteX39" fmla="*/ 238539 w 2727297"/>
              <a:gd name="connsiteY39" fmla="*/ 1273943 h 3953554"/>
              <a:gd name="connsiteX40" fmla="*/ 222636 w 2727297"/>
              <a:gd name="connsiteY40" fmla="*/ 1321651 h 3953554"/>
              <a:gd name="connsiteX41" fmla="*/ 198782 w 2727297"/>
              <a:gd name="connsiteY41" fmla="*/ 1393213 h 3953554"/>
              <a:gd name="connsiteX42" fmla="*/ 174928 w 2727297"/>
              <a:gd name="connsiteY42" fmla="*/ 1464775 h 3953554"/>
              <a:gd name="connsiteX43" fmla="*/ 166977 w 2727297"/>
              <a:gd name="connsiteY43" fmla="*/ 1488628 h 3953554"/>
              <a:gd name="connsiteX44" fmla="*/ 151075 w 2727297"/>
              <a:gd name="connsiteY44" fmla="*/ 1512482 h 3953554"/>
              <a:gd name="connsiteX45" fmla="*/ 143123 w 2727297"/>
              <a:gd name="connsiteY45" fmla="*/ 1560190 h 3953554"/>
              <a:gd name="connsiteX46" fmla="*/ 111318 w 2727297"/>
              <a:gd name="connsiteY46" fmla="*/ 1639703 h 3953554"/>
              <a:gd name="connsiteX47" fmla="*/ 95415 w 2727297"/>
              <a:gd name="connsiteY47" fmla="*/ 1695362 h 3953554"/>
              <a:gd name="connsiteX48" fmla="*/ 79513 w 2727297"/>
              <a:gd name="connsiteY48" fmla="*/ 1743070 h 3953554"/>
              <a:gd name="connsiteX49" fmla="*/ 71561 w 2727297"/>
              <a:gd name="connsiteY49" fmla="*/ 1766924 h 3953554"/>
              <a:gd name="connsiteX50" fmla="*/ 63610 w 2727297"/>
              <a:gd name="connsiteY50" fmla="*/ 1806681 h 3953554"/>
              <a:gd name="connsiteX51" fmla="*/ 55659 w 2727297"/>
              <a:gd name="connsiteY51" fmla="*/ 1854388 h 3953554"/>
              <a:gd name="connsiteX52" fmla="*/ 47708 w 2727297"/>
              <a:gd name="connsiteY52" fmla="*/ 1878242 h 3953554"/>
              <a:gd name="connsiteX53" fmla="*/ 39756 w 2727297"/>
              <a:gd name="connsiteY53" fmla="*/ 1957755 h 3953554"/>
              <a:gd name="connsiteX54" fmla="*/ 31805 w 2727297"/>
              <a:gd name="connsiteY54" fmla="*/ 1997512 h 3953554"/>
              <a:gd name="connsiteX55" fmla="*/ 23854 w 2727297"/>
              <a:gd name="connsiteY55" fmla="*/ 2069074 h 3953554"/>
              <a:gd name="connsiteX56" fmla="*/ 15902 w 2727297"/>
              <a:gd name="connsiteY56" fmla="*/ 2108830 h 3953554"/>
              <a:gd name="connsiteX57" fmla="*/ 7951 w 2727297"/>
              <a:gd name="connsiteY57" fmla="*/ 2172441 h 3953554"/>
              <a:gd name="connsiteX58" fmla="*/ 0 w 2727297"/>
              <a:gd name="connsiteY58" fmla="*/ 2339418 h 3953554"/>
              <a:gd name="connsiteX59" fmla="*/ 7951 w 2727297"/>
              <a:gd name="connsiteY59" fmla="*/ 3094792 h 3953554"/>
              <a:gd name="connsiteX60" fmla="*/ 15902 w 2727297"/>
              <a:gd name="connsiteY60" fmla="*/ 3126597 h 3953554"/>
              <a:gd name="connsiteX61" fmla="*/ 39756 w 2727297"/>
              <a:gd name="connsiteY61" fmla="*/ 3214062 h 3953554"/>
              <a:gd name="connsiteX62" fmla="*/ 39756 w 2727297"/>
              <a:gd name="connsiteY62" fmla="*/ 3214062 h 3953554"/>
              <a:gd name="connsiteX63" fmla="*/ 63610 w 2727297"/>
              <a:gd name="connsiteY63" fmla="*/ 3293575 h 3953554"/>
              <a:gd name="connsiteX64" fmla="*/ 71561 w 2727297"/>
              <a:gd name="connsiteY64" fmla="*/ 3317428 h 3953554"/>
              <a:gd name="connsiteX65" fmla="*/ 87464 w 2727297"/>
              <a:gd name="connsiteY65" fmla="*/ 3341282 h 3953554"/>
              <a:gd name="connsiteX66" fmla="*/ 95415 w 2727297"/>
              <a:gd name="connsiteY66" fmla="*/ 3365136 h 3953554"/>
              <a:gd name="connsiteX67" fmla="*/ 127221 w 2727297"/>
              <a:gd name="connsiteY67" fmla="*/ 3412844 h 3953554"/>
              <a:gd name="connsiteX68" fmla="*/ 159026 w 2727297"/>
              <a:gd name="connsiteY68" fmla="*/ 3452601 h 3953554"/>
              <a:gd name="connsiteX69" fmla="*/ 182880 w 2727297"/>
              <a:gd name="connsiteY69" fmla="*/ 3500308 h 3953554"/>
              <a:gd name="connsiteX70" fmla="*/ 222636 w 2727297"/>
              <a:gd name="connsiteY70" fmla="*/ 3548016 h 3953554"/>
              <a:gd name="connsiteX71" fmla="*/ 246490 w 2727297"/>
              <a:gd name="connsiteY71" fmla="*/ 3595724 h 3953554"/>
              <a:gd name="connsiteX72" fmla="*/ 270344 w 2727297"/>
              <a:gd name="connsiteY72" fmla="*/ 3611627 h 3953554"/>
              <a:gd name="connsiteX73" fmla="*/ 302149 w 2727297"/>
              <a:gd name="connsiteY73" fmla="*/ 3651383 h 3953554"/>
              <a:gd name="connsiteX74" fmla="*/ 333955 w 2727297"/>
              <a:gd name="connsiteY74" fmla="*/ 3699091 h 3953554"/>
              <a:gd name="connsiteX75" fmla="*/ 357808 w 2727297"/>
              <a:gd name="connsiteY75" fmla="*/ 3722945 h 3953554"/>
              <a:gd name="connsiteX76" fmla="*/ 413468 w 2727297"/>
              <a:gd name="connsiteY76" fmla="*/ 3778604 h 3953554"/>
              <a:gd name="connsiteX77" fmla="*/ 477078 w 2727297"/>
              <a:gd name="connsiteY77" fmla="*/ 3834263 h 3953554"/>
              <a:gd name="connsiteX78" fmla="*/ 500932 w 2727297"/>
              <a:gd name="connsiteY78" fmla="*/ 3858117 h 3953554"/>
              <a:gd name="connsiteX79" fmla="*/ 548640 w 2727297"/>
              <a:gd name="connsiteY79" fmla="*/ 3889922 h 3953554"/>
              <a:gd name="connsiteX80" fmla="*/ 572494 w 2727297"/>
              <a:gd name="connsiteY80" fmla="*/ 3913776 h 3953554"/>
              <a:gd name="connsiteX81" fmla="*/ 644055 w 2727297"/>
              <a:gd name="connsiteY81" fmla="*/ 3937630 h 3953554"/>
              <a:gd name="connsiteX82" fmla="*/ 667909 w 2727297"/>
              <a:gd name="connsiteY82" fmla="*/ 3945582 h 3953554"/>
              <a:gd name="connsiteX83" fmla="*/ 699715 w 2727297"/>
              <a:gd name="connsiteY83" fmla="*/ 3953533 h 395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727297" h="3953554">
                <a:moveTo>
                  <a:pt x="2727297" y="49442"/>
                </a:moveTo>
                <a:cubicBezTo>
                  <a:pt x="2691207" y="46435"/>
                  <a:pt x="2601002" y="39799"/>
                  <a:pt x="2560320" y="33540"/>
                </a:cubicBezTo>
                <a:cubicBezTo>
                  <a:pt x="2500784" y="24380"/>
                  <a:pt x="2553048" y="19170"/>
                  <a:pt x="2464904" y="17637"/>
                </a:cubicBezTo>
                <a:lnTo>
                  <a:pt x="1614115" y="9686"/>
                </a:lnTo>
                <a:cubicBezTo>
                  <a:pt x="1520754" y="-3651"/>
                  <a:pt x="1552692" y="-2801"/>
                  <a:pt x="1415332" y="9686"/>
                </a:cubicBezTo>
                <a:cubicBezTo>
                  <a:pt x="1391963" y="11810"/>
                  <a:pt x="1381187" y="20209"/>
                  <a:pt x="1359673" y="25588"/>
                </a:cubicBezTo>
                <a:cubicBezTo>
                  <a:pt x="1322185" y="34960"/>
                  <a:pt x="1304664" y="34757"/>
                  <a:pt x="1264257" y="41491"/>
                </a:cubicBezTo>
                <a:cubicBezTo>
                  <a:pt x="1126789" y="64402"/>
                  <a:pt x="1292825" y="36910"/>
                  <a:pt x="1200647" y="57394"/>
                </a:cubicBezTo>
                <a:cubicBezTo>
                  <a:pt x="1184909" y="60891"/>
                  <a:pt x="1168842" y="62695"/>
                  <a:pt x="1152939" y="65345"/>
                </a:cubicBezTo>
                <a:cubicBezTo>
                  <a:pt x="1131735" y="75947"/>
                  <a:pt x="1111818" y="89653"/>
                  <a:pt x="1089328" y="97150"/>
                </a:cubicBezTo>
                <a:cubicBezTo>
                  <a:pt x="1081377" y="99801"/>
                  <a:pt x="1073105" y="101634"/>
                  <a:pt x="1065475" y="105102"/>
                </a:cubicBezTo>
                <a:cubicBezTo>
                  <a:pt x="975789" y="145869"/>
                  <a:pt x="1032377" y="129279"/>
                  <a:pt x="970059" y="144858"/>
                </a:cubicBezTo>
                <a:cubicBezTo>
                  <a:pt x="962108" y="150159"/>
                  <a:pt x="953981" y="155206"/>
                  <a:pt x="946205" y="160761"/>
                </a:cubicBezTo>
                <a:cubicBezTo>
                  <a:pt x="935421" y="168464"/>
                  <a:pt x="926253" y="178689"/>
                  <a:pt x="914400" y="184615"/>
                </a:cubicBezTo>
                <a:cubicBezTo>
                  <a:pt x="899407" y="192111"/>
                  <a:pt x="866692" y="200517"/>
                  <a:pt x="866692" y="200517"/>
                </a:cubicBezTo>
                <a:cubicBezTo>
                  <a:pt x="818350" y="232746"/>
                  <a:pt x="869714" y="202365"/>
                  <a:pt x="811033" y="224371"/>
                </a:cubicBezTo>
                <a:cubicBezTo>
                  <a:pt x="799935" y="228533"/>
                  <a:pt x="789392" y="234176"/>
                  <a:pt x="779228" y="240274"/>
                </a:cubicBezTo>
                <a:cubicBezTo>
                  <a:pt x="746632" y="259832"/>
                  <a:pt x="705233" y="287655"/>
                  <a:pt x="683812" y="319787"/>
                </a:cubicBezTo>
                <a:lnTo>
                  <a:pt x="620201" y="415202"/>
                </a:lnTo>
                <a:cubicBezTo>
                  <a:pt x="614900" y="423153"/>
                  <a:pt x="607321" y="429990"/>
                  <a:pt x="604299" y="439056"/>
                </a:cubicBezTo>
                <a:cubicBezTo>
                  <a:pt x="592792" y="473578"/>
                  <a:pt x="602275" y="456983"/>
                  <a:pt x="572494" y="486764"/>
                </a:cubicBezTo>
                <a:cubicBezTo>
                  <a:pt x="552506" y="546722"/>
                  <a:pt x="579468" y="472816"/>
                  <a:pt x="548640" y="534472"/>
                </a:cubicBezTo>
                <a:cubicBezTo>
                  <a:pt x="544892" y="541969"/>
                  <a:pt x="544758" y="550999"/>
                  <a:pt x="540688" y="558326"/>
                </a:cubicBezTo>
                <a:cubicBezTo>
                  <a:pt x="531406" y="575033"/>
                  <a:pt x="508883" y="606034"/>
                  <a:pt x="508883" y="606034"/>
                </a:cubicBezTo>
                <a:cubicBezTo>
                  <a:pt x="506336" y="616223"/>
                  <a:pt x="498684" y="650287"/>
                  <a:pt x="492981" y="661693"/>
                </a:cubicBezTo>
                <a:cubicBezTo>
                  <a:pt x="488707" y="670240"/>
                  <a:pt x="482379" y="677596"/>
                  <a:pt x="477078" y="685547"/>
                </a:cubicBezTo>
                <a:cubicBezTo>
                  <a:pt x="474428" y="693498"/>
                  <a:pt x="472875" y="701904"/>
                  <a:pt x="469127" y="709401"/>
                </a:cubicBezTo>
                <a:cubicBezTo>
                  <a:pt x="464853" y="717948"/>
                  <a:pt x="456988" y="724471"/>
                  <a:pt x="453224" y="733255"/>
                </a:cubicBezTo>
                <a:cubicBezTo>
                  <a:pt x="437927" y="768947"/>
                  <a:pt x="452804" y="757948"/>
                  <a:pt x="437321" y="788914"/>
                </a:cubicBezTo>
                <a:cubicBezTo>
                  <a:pt x="433047" y="797461"/>
                  <a:pt x="425300" y="804035"/>
                  <a:pt x="421419" y="812768"/>
                </a:cubicBezTo>
                <a:cubicBezTo>
                  <a:pt x="414611" y="828086"/>
                  <a:pt x="414814" y="846528"/>
                  <a:pt x="405516" y="860475"/>
                </a:cubicBezTo>
                <a:lnTo>
                  <a:pt x="373711" y="908183"/>
                </a:lnTo>
                <a:lnTo>
                  <a:pt x="357808" y="955891"/>
                </a:lnTo>
                <a:cubicBezTo>
                  <a:pt x="355158" y="963842"/>
                  <a:pt x="354506" y="972771"/>
                  <a:pt x="349857" y="979745"/>
                </a:cubicBezTo>
                <a:cubicBezTo>
                  <a:pt x="319299" y="1025584"/>
                  <a:pt x="345754" y="981367"/>
                  <a:pt x="326003" y="1027453"/>
                </a:cubicBezTo>
                <a:cubicBezTo>
                  <a:pt x="321334" y="1038348"/>
                  <a:pt x="314263" y="1048160"/>
                  <a:pt x="310101" y="1059258"/>
                </a:cubicBezTo>
                <a:cubicBezTo>
                  <a:pt x="292987" y="1104896"/>
                  <a:pt x="313422" y="1084423"/>
                  <a:pt x="286247" y="1138771"/>
                </a:cubicBezTo>
                <a:cubicBezTo>
                  <a:pt x="262848" y="1185567"/>
                  <a:pt x="274091" y="1159334"/>
                  <a:pt x="254441" y="1218284"/>
                </a:cubicBezTo>
                <a:cubicBezTo>
                  <a:pt x="251791" y="1226235"/>
                  <a:pt x="248523" y="1234007"/>
                  <a:pt x="246490" y="1242138"/>
                </a:cubicBezTo>
                <a:cubicBezTo>
                  <a:pt x="243840" y="1252740"/>
                  <a:pt x="241679" y="1263476"/>
                  <a:pt x="238539" y="1273943"/>
                </a:cubicBezTo>
                <a:cubicBezTo>
                  <a:pt x="233722" y="1289999"/>
                  <a:pt x="227937" y="1305748"/>
                  <a:pt x="222636" y="1321651"/>
                </a:cubicBezTo>
                <a:lnTo>
                  <a:pt x="198782" y="1393213"/>
                </a:lnTo>
                <a:lnTo>
                  <a:pt x="174928" y="1464775"/>
                </a:lnTo>
                <a:cubicBezTo>
                  <a:pt x="172278" y="1472726"/>
                  <a:pt x="171626" y="1481654"/>
                  <a:pt x="166977" y="1488628"/>
                </a:cubicBezTo>
                <a:lnTo>
                  <a:pt x="151075" y="1512482"/>
                </a:lnTo>
                <a:cubicBezTo>
                  <a:pt x="148424" y="1528385"/>
                  <a:pt x="147033" y="1544549"/>
                  <a:pt x="143123" y="1560190"/>
                </a:cubicBezTo>
                <a:cubicBezTo>
                  <a:pt x="128642" y="1618114"/>
                  <a:pt x="131063" y="1593633"/>
                  <a:pt x="111318" y="1639703"/>
                </a:cubicBezTo>
                <a:cubicBezTo>
                  <a:pt x="102415" y="1660477"/>
                  <a:pt x="102136" y="1672959"/>
                  <a:pt x="95415" y="1695362"/>
                </a:cubicBezTo>
                <a:cubicBezTo>
                  <a:pt x="90598" y="1711418"/>
                  <a:pt x="84814" y="1727167"/>
                  <a:pt x="79513" y="1743070"/>
                </a:cubicBezTo>
                <a:cubicBezTo>
                  <a:pt x="76863" y="1751021"/>
                  <a:pt x="73205" y="1758705"/>
                  <a:pt x="71561" y="1766924"/>
                </a:cubicBezTo>
                <a:cubicBezTo>
                  <a:pt x="68911" y="1780176"/>
                  <a:pt x="66028" y="1793384"/>
                  <a:pt x="63610" y="1806681"/>
                </a:cubicBezTo>
                <a:cubicBezTo>
                  <a:pt x="60726" y="1822543"/>
                  <a:pt x="59156" y="1838650"/>
                  <a:pt x="55659" y="1854388"/>
                </a:cubicBezTo>
                <a:cubicBezTo>
                  <a:pt x="53841" y="1862570"/>
                  <a:pt x="50358" y="1870291"/>
                  <a:pt x="47708" y="1878242"/>
                </a:cubicBezTo>
                <a:cubicBezTo>
                  <a:pt x="45057" y="1904746"/>
                  <a:pt x="43276" y="1931352"/>
                  <a:pt x="39756" y="1957755"/>
                </a:cubicBezTo>
                <a:cubicBezTo>
                  <a:pt x="37970" y="1971151"/>
                  <a:pt x="33716" y="1984133"/>
                  <a:pt x="31805" y="1997512"/>
                </a:cubicBezTo>
                <a:cubicBezTo>
                  <a:pt x="28411" y="2021272"/>
                  <a:pt x="27248" y="2045314"/>
                  <a:pt x="23854" y="2069074"/>
                </a:cubicBezTo>
                <a:cubicBezTo>
                  <a:pt x="21943" y="2082453"/>
                  <a:pt x="17957" y="2095473"/>
                  <a:pt x="15902" y="2108830"/>
                </a:cubicBezTo>
                <a:cubicBezTo>
                  <a:pt x="12653" y="2129950"/>
                  <a:pt x="10601" y="2151237"/>
                  <a:pt x="7951" y="2172441"/>
                </a:cubicBezTo>
                <a:cubicBezTo>
                  <a:pt x="5301" y="2228100"/>
                  <a:pt x="0" y="2283696"/>
                  <a:pt x="0" y="2339418"/>
                </a:cubicBezTo>
                <a:cubicBezTo>
                  <a:pt x="0" y="2591223"/>
                  <a:pt x="2865" y="2843038"/>
                  <a:pt x="7951" y="3094792"/>
                </a:cubicBezTo>
                <a:cubicBezTo>
                  <a:pt x="8172" y="3105718"/>
                  <a:pt x="13531" y="3115929"/>
                  <a:pt x="15902" y="3126597"/>
                </a:cubicBezTo>
                <a:cubicBezTo>
                  <a:pt x="30887" y="3194027"/>
                  <a:pt x="14935" y="3139597"/>
                  <a:pt x="39756" y="3214062"/>
                </a:cubicBezTo>
                <a:lnTo>
                  <a:pt x="39756" y="3214062"/>
                </a:lnTo>
                <a:cubicBezTo>
                  <a:pt x="51773" y="3262127"/>
                  <a:pt x="44253" y="3235503"/>
                  <a:pt x="63610" y="3293575"/>
                </a:cubicBezTo>
                <a:cubicBezTo>
                  <a:pt x="66260" y="3301526"/>
                  <a:pt x="66912" y="3310455"/>
                  <a:pt x="71561" y="3317428"/>
                </a:cubicBezTo>
                <a:lnTo>
                  <a:pt x="87464" y="3341282"/>
                </a:lnTo>
                <a:cubicBezTo>
                  <a:pt x="90114" y="3349233"/>
                  <a:pt x="91345" y="3357809"/>
                  <a:pt x="95415" y="3365136"/>
                </a:cubicBezTo>
                <a:cubicBezTo>
                  <a:pt x="104697" y="3381844"/>
                  <a:pt x="127221" y="3412844"/>
                  <a:pt x="127221" y="3412844"/>
                </a:cubicBezTo>
                <a:cubicBezTo>
                  <a:pt x="142700" y="3459283"/>
                  <a:pt x="123060" y="3416635"/>
                  <a:pt x="159026" y="3452601"/>
                </a:cubicBezTo>
                <a:cubicBezTo>
                  <a:pt x="181809" y="3475385"/>
                  <a:pt x="169948" y="3474444"/>
                  <a:pt x="182880" y="3500308"/>
                </a:cubicBezTo>
                <a:cubicBezTo>
                  <a:pt x="193952" y="3522451"/>
                  <a:pt x="205048" y="3530428"/>
                  <a:pt x="222636" y="3548016"/>
                </a:cubicBezTo>
                <a:cubicBezTo>
                  <a:pt x="229103" y="3567415"/>
                  <a:pt x="231078" y="3580311"/>
                  <a:pt x="246490" y="3595724"/>
                </a:cubicBezTo>
                <a:cubicBezTo>
                  <a:pt x="253247" y="3602481"/>
                  <a:pt x="262393" y="3606326"/>
                  <a:pt x="270344" y="3611627"/>
                </a:cubicBezTo>
                <a:cubicBezTo>
                  <a:pt x="288249" y="3665345"/>
                  <a:pt x="263417" y="3607119"/>
                  <a:pt x="302149" y="3651383"/>
                </a:cubicBezTo>
                <a:cubicBezTo>
                  <a:pt x="314735" y="3665767"/>
                  <a:pt x="320441" y="3685576"/>
                  <a:pt x="333955" y="3699091"/>
                </a:cubicBezTo>
                <a:cubicBezTo>
                  <a:pt x="341906" y="3707042"/>
                  <a:pt x="350904" y="3714069"/>
                  <a:pt x="357808" y="3722945"/>
                </a:cubicBezTo>
                <a:cubicBezTo>
                  <a:pt x="402464" y="3780360"/>
                  <a:pt x="367886" y="3763411"/>
                  <a:pt x="413468" y="3778604"/>
                </a:cubicBezTo>
                <a:cubicBezTo>
                  <a:pt x="458522" y="3846188"/>
                  <a:pt x="384316" y="3741501"/>
                  <a:pt x="477078" y="3834263"/>
                </a:cubicBezTo>
                <a:cubicBezTo>
                  <a:pt x="485029" y="3842214"/>
                  <a:pt x="492056" y="3851213"/>
                  <a:pt x="500932" y="3858117"/>
                </a:cubicBezTo>
                <a:cubicBezTo>
                  <a:pt x="516019" y="3869851"/>
                  <a:pt x="535125" y="3876407"/>
                  <a:pt x="548640" y="3889922"/>
                </a:cubicBezTo>
                <a:cubicBezTo>
                  <a:pt x="556591" y="3897873"/>
                  <a:pt x="562664" y="3908315"/>
                  <a:pt x="572494" y="3913776"/>
                </a:cubicBezTo>
                <a:cubicBezTo>
                  <a:pt x="572503" y="3913781"/>
                  <a:pt x="632123" y="3933653"/>
                  <a:pt x="644055" y="3937630"/>
                </a:cubicBezTo>
                <a:lnTo>
                  <a:pt x="667909" y="3945582"/>
                </a:lnTo>
                <a:cubicBezTo>
                  <a:pt x="694276" y="3954371"/>
                  <a:pt x="683382" y="3953533"/>
                  <a:pt x="699715" y="395353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37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C930-119E-490D-AF68-EB9B7763E109}"/>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Environmental Benefits</a:t>
            </a:r>
          </a:p>
        </p:txBody>
      </p:sp>
      <p:sp>
        <p:nvSpPr>
          <p:cNvPr id="3" name="Text Placeholder 2">
            <a:extLst>
              <a:ext uri="{FF2B5EF4-FFF2-40B4-BE49-F238E27FC236}">
                <a16:creationId xmlns:a16="http://schemas.microsoft.com/office/drawing/2014/main" id="{57C1C1C7-26B8-41B7-9025-3A7F49D72506}"/>
              </a:ext>
            </a:extLst>
          </p:cNvPr>
          <p:cNvSpPr>
            <a:spLocks noGrp="1"/>
          </p:cNvSpPr>
          <p:nvPr>
            <p:ph type="body" sz="quarter" idx="10"/>
          </p:nvPr>
        </p:nvSpPr>
        <p:spPr>
          <a:xfrm>
            <a:off x="228600" y="4095750"/>
            <a:ext cx="6400800" cy="539750"/>
          </a:xfrm>
        </p:spPr>
        <p:txBody>
          <a:bodyPr>
            <a:normAutofit/>
          </a:bodyPr>
          <a:lstStyle/>
          <a:p>
            <a:r>
              <a:rPr lang="en-US" dirty="0">
                <a:solidFill>
                  <a:schemeClr val="tx1"/>
                </a:solidFill>
              </a:rPr>
              <a:t>Conservation Planning Benefits Estimation</a:t>
            </a:r>
          </a:p>
        </p:txBody>
      </p:sp>
      <p:sp>
        <p:nvSpPr>
          <p:cNvPr id="4" name="Slide Number Placeholder 3">
            <a:extLst>
              <a:ext uri="{FF2B5EF4-FFF2-40B4-BE49-F238E27FC236}">
                <a16:creationId xmlns:a16="http://schemas.microsoft.com/office/drawing/2014/main" id="{303CD9F4-C19B-4547-A2A0-E52FAABBFB58}"/>
              </a:ext>
            </a:extLst>
          </p:cNvPr>
          <p:cNvSpPr>
            <a:spLocks noGrp="1"/>
          </p:cNvSpPr>
          <p:nvPr>
            <p:ph type="sldNum" sz="quarter" idx="4"/>
          </p:nvPr>
        </p:nvSpPr>
        <p:spPr/>
        <p:txBody>
          <a:bodyPr/>
          <a:lstStyle/>
          <a:p>
            <a:fld id="{39FC9244-15B3-8F40-A6D8-795DD2FF1F30}" type="slidenum">
              <a:rPr lang="en-US" smtClean="0"/>
              <a:pPr/>
              <a:t>19</a:t>
            </a:fld>
            <a:endParaRPr lang="en-US" dirty="0"/>
          </a:p>
        </p:txBody>
      </p:sp>
    </p:spTree>
    <p:extLst>
      <p:ext uri="{BB962C8B-B14F-4D97-AF65-F5344CB8AC3E}">
        <p14:creationId xmlns:p14="http://schemas.microsoft.com/office/powerpoint/2010/main" val="252626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3384A-9EDE-4B90-919B-38B6E783F63D}"/>
              </a:ext>
            </a:extLst>
          </p:cNvPr>
          <p:cNvSpPr>
            <a:spLocks noGrp="1"/>
          </p:cNvSpPr>
          <p:nvPr>
            <p:ph idx="1"/>
          </p:nvPr>
        </p:nvSpPr>
        <p:spPr>
          <a:xfrm>
            <a:off x="381000" y="1449532"/>
            <a:ext cx="7815386" cy="5027463"/>
          </a:xfrm>
        </p:spPr>
        <p:txBody>
          <a:bodyPr>
            <a:noAutofit/>
          </a:bodyPr>
          <a:lstStyle/>
          <a:p>
            <a:pPr marL="342900" indent="-342900">
              <a:buFont typeface="Arial" panose="020B0604020202020204" pitchFamily="34" charset="0"/>
              <a:buChar char="•"/>
            </a:pPr>
            <a:r>
              <a:rPr lang="en-US" sz="2400" u="sng" dirty="0">
                <a:latin typeface="Calibri" panose="020F0502020204030204" pitchFamily="34" charset="0"/>
                <a:cs typeface="Calibri" panose="020F0502020204030204" pitchFamily="34" charset="0"/>
              </a:rPr>
              <a:t>Environmental Benefits </a:t>
            </a:r>
            <a:r>
              <a:rPr lang="en-US" sz="2400" b="0" dirty="0">
                <a:latin typeface="Calibri" panose="020F0502020204030204" pitchFamily="34" charset="0"/>
                <a:cs typeface="Calibri" panose="020F0502020204030204" pitchFamily="34" charset="0"/>
              </a:rPr>
              <a:t>=&gt; as outlined in the 2018 Farm Bill directs NRCS to prioritize Conservation Planning and Program Delivery (e.g. most conservation for least cost)</a:t>
            </a:r>
          </a:p>
          <a:p>
            <a:pPr marL="342900" indent="-342900">
              <a:buFont typeface="Arial" panose="020B0604020202020204" pitchFamily="34" charset="0"/>
              <a:buChar char="•"/>
            </a:pPr>
            <a:endParaRPr lang="en-US" sz="1100" b="0" u="sng"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=&gt; as outlined in the 2018 Farm Bill directs NRCS to articulate more than Conservation Outputs (i.e. # of Contracts, Acres Treated, Dollars Invested)</a:t>
            </a:r>
          </a:p>
          <a:p>
            <a:pPr marL="342900" indent="-342900">
              <a:buFont typeface="Arial" panose="020B0604020202020204" pitchFamily="34" charset="0"/>
              <a:buChar char="•"/>
            </a:pPr>
            <a:endParaRPr lang="en-US" sz="11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Both </a:t>
            </a:r>
            <a:r>
              <a:rPr lang="en-US" sz="2400" i="1" u="sng" dirty="0">
                <a:latin typeface="Calibri" panose="020F0502020204030204" pitchFamily="34" charset="0"/>
                <a:cs typeface="Calibri" panose="020F0502020204030204" pitchFamily="34" charset="0"/>
              </a:rPr>
              <a:t>Environmental Benefits </a:t>
            </a:r>
            <a:r>
              <a:rPr lang="en-US" sz="2400" b="0" dirty="0">
                <a:latin typeface="Calibri" panose="020F0502020204030204" pitchFamily="34" charset="0"/>
                <a:cs typeface="Calibri" panose="020F0502020204030204" pitchFamily="34" charset="0"/>
              </a:rPr>
              <a:t>and </a:t>
            </a:r>
            <a:r>
              <a:rPr lang="en-US" sz="2400" i="1"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can be represented similarly (e.g. tons of soil saved, expected nutrient load reductions, energy savings, etc.) </a:t>
            </a:r>
          </a:p>
          <a:p>
            <a:pPr marL="342900" indent="-342900">
              <a:buFont typeface="Arial" panose="020B0604020202020204" pitchFamily="34" charset="0"/>
              <a:buChar char="•"/>
            </a:pPr>
            <a:endParaRPr lang="en-US" sz="11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i="1" u="sng" dirty="0">
                <a:latin typeface="Calibri" panose="020F0502020204030204" pitchFamily="34" charset="0"/>
                <a:cs typeface="Calibri" panose="020F0502020204030204" pitchFamily="34" charset="0"/>
              </a:rPr>
              <a:t>Environmental Benefits</a:t>
            </a:r>
            <a:r>
              <a:rPr lang="en-US" sz="2400" dirty="0">
                <a:latin typeface="Calibri" panose="020F0502020204030204" pitchFamily="34" charset="0"/>
                <a:cs typeface="Calibri" panose="020F0502020204030204" pitchFamily="34" charset="0"/>
              </a:rPr>
              <a:t> </a:t>
            </a:r>
            <a:r>
              <a:rPr lang="en-US" sz="2400" b="0" dirty="0">
                <a:latin typeface="Calibri" panose="020F0502020204030204" pitchFamily="34" charset="0"/>
                <a:cs typeface="Calibri" panose="020F0502020204030204" pitchFamily="34" charset="0"/>
              </a:rPr>
              <a:t>and </a:t>
            </a:r>
            <a:r>
              <a:rPr lang="en-US" sz="2400" i="1"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are both referenced repeatedly in the 2018 Farm Bill</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2</a:t>
            </a:fld>
            <a:endParaRPr lang="en-US" dirty="0"/>
          </a:p>
        </p:txBody>
      </p:sp>
      <p:sp>
        <p:nvSpPr>
          <p:cNvPr id="5" name="Title 1">
            <a:extLst>
              <a:ext uri="{FF2B5EF4-FFF2-40B4-BE49-F238E27FC236}">
                <a16:creationId xmlns:a16="http://schemas.microsoft.com/office/drawing/2014/main" id="{CB2FBF8F-6C3C-4723-99E6-0EC422851413}"/>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Environmental Benefits</a:t>
            </a:r>
          </a:p>
        </p:txBody>
      </p:sp>
      <p:sp>
        <p:nvSpPr>
          <p:cNvPr id="8" name="Title 1">
            <a:extLst>
              <a:ext uri="{FF2B5EF4-FFF2-40B4-BE49-F238E27FC236}">
                <a16:creationId xmlns:a16="http://schemas.microsoft.com/office/drawing/2014/main" id="{8F250905-F057-45B7-B243-F0A8EF1C3C67}"/>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 and Outcomes</a:t>
            </a:r>
          </a:p>
        </p:txBody>
      </p:sp>
      <p:cxnSp>
        <p:nvCxnSpPr>
          <p:cNvPr id="9" name="Straight Connector 8">
            <a:extLst>
              <a:ext uri="{FF2B5EF4-FFF2-40B4-BE49-F238E27FC236}">
                <a16:creationId xmlns:a16="http://schemas.microsoft.com/office/drawing/2014/main" id="{871193D1-6E2E-4E50-BFEA-CAE0C97C4B36}"/>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8178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5BC224-7548-4341-807C-9360D5BC5361}"/>
              </a:ext>
            </a:extLst>
          </p:cNvPr>
          <p:cNvPicPr>
            <a:picLocks noChangeAspect="1"/>
          </p:cNvPicPr>
          <p:nvPr/>
        </p:nvPicPr>
        <p:blipFill>
          <a:blip r:embed="rId3"/>
          <a:stretch>
            <a:fillRect/>
          </a:stretch>
        </p:blipFill>
        <p:spPr>
          <a:xfrm>
            <a:off x="0" y="1447805"/>
            <a:ext cx="9144001" cy="5410188"/>
          </a:xfrm>
          <a:prstGeom prst="rect">
            <a:avLst/>
          </a:prstGeom>
        </p:spPr>
      </p:pic>
      <p:cxnSp>
        <p:nvCxnSpPr>
          <p:cNvPr id="5" name="Straight Connector 4">
            <a:extLst>
              <a:ext uri="{FF2B5EF4-FFF2-40B4-BE49-F238E27FC236}">
                <a16:creationId xmlns:a16="http://schemas.microsoft.com/office/drawing/2014/main" id="{2F96153D-D345-401B-B944-BAA27775FEBF}"/>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45D3756D-BDC2-4A88-B227-B8D02F935AEE}"/>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
        <p:nvSpPr>
          <p:cNvPr id="7" name="Rectangle 6">
            <a:extLst>
              <a:ext uri="{FF2B5EF4-FFF2-40B4-BE49-F238E27FC236}">
                <a16:creationId xmlns:a16="http://schemas.microsoft.com/office/drawing/2014/main" id="{01B3BCF8-885B-44F3-97FF-BA6C7043AE3D}"/>
              </a:ext>
            </a:extLst>
          </p:cNvPr>
          <p:cNvSpPr/>
          <p:nvPr/>
        </p:nvSpPr>
        <p:spPr>
          <a:xfrm>
            <a:off x="4993853" y="5334000"/>
            <a:ext cx="4081567" cy="1384995"/>
          </a:xfrm>
          <a:prstGeom prst="rect">
            <a:avLst/>
          </a:prstGeom>
          <a:noFill/>
        </p:spPr>
        <p:txBody>
          <a:bodyPr wrap="none" lIns="91440" tIns="45720" rIns="91440" bIns="45720">
            <a:spAutoFit/>
          </a:bodyPr>
          <a:lstStyle/>
          <a:p>
            <a:pPr algn="r"/>
            <a:r>
              <a:rPr lang="en-US" sz="2800" b="0" cap="none" spc="0" dirty="0">
                <a:ln w="0"/>
                <a:solidFill>
                  <a:schemeClr val="accent1"/>
                </a:solidFill>
                <a:effectLst>
                  <a:outerShdw blurRad="38100" dist="25400" dir="5400000" algn="ctr" rotWithShape="0">
                    <a:srgbClr val="6E747A">
                      <a:alpha val="43000"/>
                    </a:srgbClr>
                  </a:outerShdw>
                </a:effectLst>
              </a:rPr>
              <a:t>Time Planner selected</a:t>
            </a:r>
          </a:p>
          <a:p>
            <a:pPr algn="r"/>
            <a:r>
              <a:rPr lang="en-US" sz="2800" dirty="0">
                <a:ln w="0"/>
                <a:solidFill>
                  <a:schemeClr val="accent1"/>
                </a:solidFill>
                <a:effectLst>
                  <a:outerShdw blurRad="38100" dist="25400" dir="5400000" algn="ctr" rotWithShape="0">
                    <a:srgbClr val="6E747A">
                      <a:alpha val="43000"/>
                    </a:srgbClr>
                  </a:outerShdw>
                </a:effectLst>
              </a:rPr>
              <a:t>WQ Resource Concerns</a:t>
            </a:r>
          </a:p>
          <a:p>
            <a:pPr algn="r"/>
            <a:r>
              <a:rPr lang="en-US" sz="2800" b="0" cap="none" spc="0" dirty="0">
                <a:ln w="0"/>
                <a:solidFill>
                  <a:schemeClr val="accent1"/>
                </a:solidFill>
                <a:effectLst>
                  <a:outerShdw blurRad="38100" dist="25400" dir="5400000" algn="ctr" rotWithShape="0">
                    <a:srgbClr val="6E747A">
                      <a:alpha val="43000"/>
                    </a:srgbClr>
                  </a:outerShdw>
                </a:effectLst>
              </a:rPr>
              <a:t>on Cropland</a:t>
            </a:r>
          </a:p>
        </p:txBody>
      </p:sp>
      <p:sp>
        <p:nvSpPr>
          <p:cNvPr id="8" name="Title 1">
            <a:extLst>
              <a:ext uri="{FF2B5EF4-FFF2-40B4-BE49-F238E27FC236}">
                <a16:creationId xmlns:a16="http://schemas.microsoft.com/office/drawing/2014/main" id="{4ED685A4-D521-4748-A522-16600EA19B31}"/>
              </a:ext>
            </a:extLst>
          </p:cNvPr>
          <p:cNvSpPr txBox="1">
            <a:spLocks/>
          </p:cNvSpPr>
          <p:nvPr/>
        </p:nvSpPr>
        <p:spPr>
          <a:xfrm>
            <a:off x="2286000" y="-91929"/>
            <a:ext cx="6858000" cy="770731"/>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Conservation Planning – Program Delivery</a:t>
            </a:r>
          </a:p>
        </p:txBody>
      </p:sp>
    </p:spTree>
    <p:extLst>
      <p:ext uri="{BB962C8B-B14F-4D97-AF65-F5344CB8AC3E}">
        <p14:creationId xmlns:p14="http://schemas.microsoft.com/office/powerpoint/2010/main" val="821249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B7A8C-9320-4345-AB25-4698FB01486C}"/>
              </a:ext>
            </a:extLst>
          </p:cNvPr>
          <p:cNvPicPr>
            <a:picLocks noChangeAspect="1"/>
          </p:cNvPicPr>
          <p:nvPr/>
        </p:nvPicPr>
        <p:blipFill>
          <a:blip r:embed="rId3"/>
          <a:stretch>
            <a:fillRect/>
          </a:stretch>
        </p:blipFill>
        <p:spPr>
          <a:xfrm>
            <a:off x="0" y="1447801"/>
            <a:ext cx="9144000" cy="5410199"/>
          </a:xfrm>
          <a:prstGeom prst="rect">
            <a:avLst/>
          </a:prstGeom>
        </p:spPr>
      </p:pic>
      <p:cxnSp>
        <p:nvCxnSpPr>
          <p:cNvPr id="5" name="Straight Connector 4">
            <a:extLst>
              <a:ext uri="{FF2B5EF4-FFF2-40B4-BE49-F238E27FC236}">
                <a16:creationId xmlns:a16="http://schemas.microsoft.com/office/drawing/2014/main" id="{2722269E-733A-483E-BDB1-B5D5EE5141B7}"/>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E7A75776-A132-4DD7-B6C5-038EFC268481}"/>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
        <p:nvSpPr>
          <p:cNvPr id="7" name="Rectangle 6">
            <a:extLst>
              <a:ext uri="{FF2B5EF4-FFF2-40B4-BE49-F238E27FC236}">
                <a16:creationId xmlns:a16="http://schemas.microsoft.com/office/drawing/2014/main" id="{C7779236-7B11-4336-980E-B76F15A42685}"/>
              </a:ext>
            </a:extLst>
          </p:cNvPr>
          <p:cNvSpPr/>
          <p:nvPr/>
        </p:nvSpPr>
        <p:spPr>
          <a:xfrm>
            <a:off x="5218669" y="5181600"/>
            <a:ext cx="3849131"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rgbClr val="FFA937"/>
                </a:solidFill>
                <a:effectLst/>
              </a:rPr>
              <a:t>Average </a:t>
            </a:r>
            <a:r>
              <a:rPr lang="en-US" sz="2000" b="1" i="1" u="sng" cap="none" spc="0" dirty="0">
                <a:ln/>
                <a:solidFill>
                  <a:srgbClr val="FF0000"/>
                </a:solidFill>
                <a:effectLst/>
              </a:rPr>
              <a:t>Existing</a:t>
            </a:r>
            <a:r>
              <a:rPr lang="en-US" sz="2000" b="1" cap="none" spc="0" dirty="0">
                <a:ln/>
                <a:solidFill>
                  <a:srgbClr val="FFA937"/>
                </a:solidFill>
                <a:effectLst/>
              </a:rPr>
              <a:t> Condition</a:t>
            </a:r>
          </a:p>
          <a:p>
            <a:pPr algn="ctr"/>
            <a:r>
              <a:rPr lang="en-US" sz="2000" b="1" dirty="0">
                <a:ln/>
                <a:solidFill>
                  <a:srgbClr val="FFA937"/>
                </a:solidFill>
              </a:rPr>
              <a:t>Geospatial + Existing Practice</a:t>
            </a:r>
          </a:p>
          <a:p>
            <a:pPr algn="ctr"/>
            <a:r>
              <a:rPr lang="en-US" sz="2000" b="1" dirty="0">
                <a:ln/>
                <a:solidFill>
                  <a:srgbClr val="FFA937"/>
                </a:solidFill>
              </a:rPr>
              <a:t>f</a:t>
            </a:r>
            <a:r>
              <a:rPr lang="en-US" sz="2000" b="1" cap="none" spc="0" dirty="0">
                <a:ln/>
                <a:solidFill>
                  <a:srgbClr val="FFA937"/>
                </a:solidFill>
                <a:effectLst/>
              </a:rPr>
              <a:t>or WQ Resource Concerns</a:t>
            </a:r>
          </a:p>
          <a:p>
            <a:pPr algn="ctr"/>
            <a:r>
              <a:rPr lang="en-US" sz="2000" b="1" dirty="0">
                <a:ln/>
                <a:solidFill>
                  <a:srgbClr val="FFA937"/>
                </a:solidFill>
              </a:rPr>
              <a:t>on Cropland</a:t>
            </a:r>
            <a:endParaRPr lang="en-US" sz="2000" b="1" cap="none" spc="0" dirty="0">
              <a:ln/>
              <a:solidFill>
                <a:srgbClr val="FFA937"/>
              </a:solidFill>
              <a:effectLst/>
            </a:endParaRPr>
          </a:p>
        </p:txBody>
      </p:sp>
      <p:sp>
        <p:nvSpPr>
          <p:cNvPr id="8" name="Title 1">
            <a:extLst>
              <a:ext uri="{FF2B5EF4-FFF2-40B4-BE49-F238E27FC236}">
                <a16:creationId xmlns:a16="http://schemas.microsoft.com/office/drawing/2014/main" id="{D78797F1-E498-47CC-897A-E8C3B10C4A2B}"/>
              </a:ext>
            </a:extLst>
          </p:cNvPr>
          <p:cNvSpPr txBox="1">
            <a:spLocks/>
          </p:cNvSpPr>
          <p:nvPr/>
        </p:nvSpPr>
        <p:spPr>
          <a:xfrm>
            <a:off x="2286000" y="-91929"/>
            <a:ext cx="6858000" cy="770731"/>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Conservation Planning – Program Delivery</a:t>
            </a:r>
          </a:p>
        </p:txBody>
      </p:sp>
    </p:spTree>
    <p:extLst>
      <p:ext uri="{BB962C8B-B14F-4D97-AF65-F5344CB8AC3E}">
        <p14:creationId xmlns:p14="http://schemas.microsoft.com/office/powerpoint/2010/main" val="405171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6E77E-9FD0-4300-8459-BEB99383CD18}"/>
              </a:ext>
            </a:extLst>
          </p:cNvPr>
          <p:cNvPicPr>
            <a:picLocks noChangeAspect="1"/>
          </p:cNvPicPr>
          <p:nvPr/>
        </p:nvPicPr>
        <p:blipFill>
          <a:blip r:embed="rId3"/>
          <a:stretch>
            <a:fillRect/>
          </a:stretch>
        </p:blipFill>
        <p:spPr>
          <a:xfrm>
            <a:off x="0" y="1447804"/>
            <a:ext cx="9144001" cy="5410196"/>
          </a:xfrm>
          <a:prstGeom prst="rect">
            <a:avLst/>
          </a:prstGeom>
        </p:spPr>
      </p:pic>
      <p:cxnSp>
        <p:nvCxnSpPr>
          <p:cNvPr id="6" name="Straight Connector 5">
            <a:extLst>
              <a:ext uri="{FF2B5EF4-FFF2-40B4-BE49-F238E27FC236}">
                <a16:creationId xmlns:a16="http://schemas.microsoft.com/office/drawing/2014/main" id="{EB529EF5-FF73-4709-8DF1-DCDD68598883}"/>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7" name="Title 1">
            <a:extLst>
              <a:ext uri="{FF2B5EF4-FFF2-40B4-BE49-F238E27FC236}">
                <a16:creationId xmlns:a16="http://schemas.microsoft.com/office/drawing/2014/main" id="{A78D5B33-281D-4E93-A45F-601024EF7B3D}"/>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
        <p:nvSpPr>
          <p:cNvPr id="8" name="Rectangle 7">
            <a:extLst>
              <a:ext uri="{FF2B5EF4-FFF2-40B4-BE49-F238E27FC236}">
                <a16:creationId xmlns:a16="http://schemas.microsoft.com/office/drawing/2014/main" id="{BF949759-DCFE-4C10-BA4A-6A63FD3B61B9}"/>
              </a:ext>
            </a:extLst>
          </p:cNvPr>
          <p:cNvSpPr/>
          <p:nvPr/>
        </p:nvSpPr>
        <p:spPr>
          <a:xfrm>
            <a:off x="5218669" y="5181600"/>
            <a:ext cx="3849131"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rgbClr val="FFA937"/>
                </a:solidFill>
                <a:effectLst/>
              </a:rPr>
              <a:t>Average </a:t>
            </a:r>
            <a:r>
              <a:rPr lang="en-US" sz="2000" b="1" i="1" u="sng" cap="none" spc="0" dirty="0">
                <a:ln/>
                <a:solidFill>
                  <a:srgbClr val="FF0000"/>
                </a:solidFill>
                <a:effectLst/>
              </a:rPr>
              <a:t>Planned</a:t>
            </a:r>
            <a:r>
              <a:rPr lang="en-US" sz="2000" b="1" cap="none" spc="0" dirty="0">
                <a:ln/>
                <a:solidFill>
                  <a:srgbClr val="FFA937"/>
                </a:solidFill>
                <a:effectLst/>
              </a:rPr>
              <a:t> Condition</a:t>
            </a:r>
          </a:p>
          <a:p>
            <a:pPr algn="ctr"/>
            <a:r>
              <a:rPr lang="en-US" sz="2000" b="1" dirty="0">
                <a:ln/>
                <a:solidFill>
                  <a:srgbClr val="FFA937"/>
                </a:solidFill>
              </a:rPr>
              <a:t>Geospatial + Existing Practice</a:t>
            </a:r>
          </a:p>
          <a:p>
            <a:pPr algn="ctr"/>
            <a:r>
              <a:rPr lang="en-US" sz="2000" b="1" dirty="0">
                <a:ln/>
                <a:solidFill>
                  <a:srgbClr val="FFA937"/>
                </a:solidFill>
              </a:rPr>
              <a:t>f</a:t>
            </a:r>
            <a:r>
              <a:rPr lang="en-US" sz="2000" b="1" cap="none" spc="0" dirty="0">
                <a:ln/>
                <a:solidFill>
                  <a:srgbClr val="FFA937"/>
                </a:solidFill>
                <a:effectLst/>
              </a:rPr>
              <a:t>or WQ Resource Concerns</a:t>
            </a:r>
          </a:p>
          <a:p>
            <a:pPr algn="ctr"/>
            <a:r>
              <a:rPr lang="en-US" sz="2000" b="1" dirty="0">
                <a:ln/>
                <a:solidFill>
                  <a:srgbClr val="FFA937"/>
                </a:solidFill>
              </a:rPr>
              <a:t>on Cropland</a:t>
            </a:r>
            <a:endParaRPr lang="en-US" sz="2000" b="1" cap="none" spc="0" dirty="0">
              <a:ln/>
              <a:solidFill>
                <a:srgbClr val="FFA937"/>
              </a:solidFill>
              <a:effectLst/>
            </a:endParaRPr>
          </a:p>
        </p:txBody>
      </p:sp>
      <p:sp>
        <p:nvSpPr>
          <p:cNvPr id="9" name="Title 1">
            <a:extLst>
              <a:ext uri="{FF2B5EF4-FFF2-40B4-BE49-F238E27FC236}">
                <a16:creationId xmlns:a16="http://schemas.microsoft.com/office/drawing/2014/main" id="{50DE91D0-3426-4597-8B20-8D84078395F9}"/>
              </a:ext>
            </a:extLst>
          </p:cNvPr>
          <p:cNvSpPr txBox="1">
            <a:spLocks/>
          </p:cNvSpPr>
          <p:nvPr/>
        </p:nvSpPr>
        <p:spPr>
          <a:xfrm>
            <a:off x="2286000" y="-91929"/>
            <a:ext cx="6858000" cy="770731"/>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Conservation Planning – Program Delivery</a:t>
            </a:r>
          </a:p>
        </p:txBody>
      </p:sp>
    </p:spTree>
    <p:extLst>
      <p:ext uri="{BB962C8B-B14F-4D97-AF65-F5344CB8AC3E}">
        <p14:creationId xmlns:p14="http://schemas.microsoft.com/office/powerpoint/2010/main" val="353101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39D27-32C1-4D48-99E6-9790E60E7060}"/>
              </a:ext>
            </a:extLst>
          </p:cNvPr>
          <p:cNvPicPr>
            <a:picLocks noChangeAspect="1"/>
          </p:cNvPicPr>
          <p:nvPr/>
        </p:nvPicPr>
        <p:blipFill>
          <a:blip r:embed="rId3"/>
          <a:stretch>
            <a:fillRect/>
          </a:stretch>
        </p:blipFill>
        <p:spPr>
          <a:xfrm>
            <a:off x="261814" y="1503665"/>
            <a:ext cx="8620372" cy="5338799"/>
          </a:xfrm>
          <a:prstGeom prst="rect">
            <a:avLst/>
          </a:prstGeom>
        </p:spPr>
      </p:pic>
      <p:cxnSp>
        <p:nvCxnSpPr>
          <p:cNvPr id="6" name="Straight Connector 5">
            <a:extLst>
              <a:ext uri="{FF2B5EF4-FFF2-40B4-BE49-F238E27FC236}">
                <a16:creationId xmlns:a16="http://schemas.microsoft.com/office/drawing/2014/main" id="{69781B60-5EE2-4528-BA00-F454FF742A11}"/>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7" name="Title 1">
            <a:extLst>
              <a:ext uri="{FF2B5EF4-FFF2-40B4-BE49-F238E27FC236}">
                <a16:creationId xmlns:a16="http://schemas.microsoft.com/office/drawing/2014/main" id="{A8E53356-173B-41EF-BAB0-0389FC2FC30A}"/>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
        <p:nvSpPr>
          <p:cNvPr id="8" name="Rectangle 7">
            <a:extLst>
              <a:ext uri="{FF2B5EF4-FFF2-40B4-BE49-F238E27FC236}">
                <a16:creationId xmlns:a16="http://schemas.microsoft.com/office/drawing/2014/main" id="{A8CFBF3E-985B-4BBD-A15F-A67290E2A53B}"/>
              </a:ext>
            </a:extLst>
          </p:cNvPr>
          <p:cNvSpPr/>
          <p:nvPr/>
        </p:nvSpPr>
        <p:spPr>
          <a:xfrm>
            <a:off x="5218669" y="5181600"/>
            <a:ext cx="3849131" cy="163121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rgbClr val="FFA937"/>
                </a:solidFill>
                <a:effectLst/>
              </a:rPr>
              <a:t>Average </a:t>
            </a:r>
            <a:r>
              <a:rPr lang="en-US" sz="2000" b="1" i="1" u="sng" cap="none" spc="0" dirty="0">
                <a:ln/>
                <a:solidFill>
                  <a:srgbClr val="FF0000"/>
                </a:solidFill>
                <a:effectLst/>
              </a:rPr>
              <a:t>Planned</a:t>
            </a:r>
            <a:r>
              <a:rPr lang="en-US" sz="2000" b="1" cap="none" spc="0" dirty="0">
                <a:ln/>
                <a:solidFill>
                  <a:srgbClr val="FFA937"/>
                </a:solidFill>
                <a:effectLst/>
              </a:rPr>
              <a:t> Condition</a:t>
            </a:r>
          </a:p>
          <a:p>
            <a:pPr algn="ctr"/>
            <a:r>
              <a:rPr lang="en-US" sz="2000" b="1" dirty="0">
                <a:ln/>
                <a:solidFill>
                  <a:srgbClr val="FFA937"/>
                </a:solidFill>
              </a:rPr>
              <a:t>Geospatial + Existing Practice</a:t>
            </a:r>
          </a:p>
          <a:p>
            <a:pPr algn="ctr"/>
            <a:r>
              <a:rPr lang="en-US" sz="2000" b="1" dirty="0">
                <a:ln/>
                <a:solidFill>
                  <a:srgbClr val="FFA937"/>
                </a:solidFill>
              </a:rPr>
              <a:t>f</a:t>
            </a:r>
            <a:r>
              <a:rPr lang="en-US" sz="2000" b="1" cap="none" spc="0" dirty="0">
                <a:ln/>
                <a:solidFill>
                  <a:srgbClr val="FFA937"/>
                </a:solidFill>
                <a:effectLst/>
              </a:rPr>
              <a:t>or WQ Resource Concerns</a:t>
            </a:r>
          </a:p>
          <a:p>
            <a:pPr algn="ctr"/>
            <a:r>
              <a:rPr lang="en-US" sz="2000" b="1" dirty="0">
                <a:ln/>
                <a:solidFill>
                  <a:srgbClr val="FFA937"/>
                </a:solidFill>
              </a:rPr>
              <a:t>on Cropland</a:t>
            </a:r>
          </a:p>
          <a:p>
            <a:pPr algn="ctr"/>
            <a:r>
              <a:rPr lang="en-US" sz="2000" b="1" i="1" u="sng" cap="none" spc="0" dirty="0">
                <a:ln/>
                <a:solidFill>
                  <a:srgbClr val="FFA937"/>
                </a:solidFill>
                <a:effectLst/>
              </a:rPr>
              <a:t>CONTRACTS</a:t>
            </a:r>
          </a:p>
        </p:txBody>
      </p:sp>
      <p:sp>
        <p:nvSpPr>
          <p:cNvPr id="9" name="Title 1">
            <a:extLst>
              <a:ext uri="{FF2B5EF4-FFF2-40B4-BE49-F238E27FC236}">
                <a16:creationId xmlns:a16="http://schemas.microsoft.com/office/drawing/2014/main" id="{C9EF89E7-BD91-4F86-988A-3C928E844765}"/>
              </a:ext>
            </a:extLst>
          </p:cNvPr>
          <p:cNvSpPr txBox="1">
            <a:spLocks/>
          </p:cNvSpPr>
          <p:nvPr/>
        </p:nvSpPr>
        <p:spPr>
          <a:xfrm>
            <a:off x="2286000" y="-91929"/>
            <a:ext cx="6858000" cy="770731"/>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Conservation Planning – Program Delivery</a:t>
            </a:r>
          </a:p>
        </p:txBody>
      </p:sp>
    </p:spTree>
    <p:extLst>
      <p:ext uri="{BB962C8B-B14F-4D97-AF65-F5344CB8AC3E}">
        <p14:creationId xmlns:p14="http://schemas.microsoft.com/office/powerpoint/2010/main" val="384914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C930-119E-490D-AF68-EB9B7763E109}"/>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CART Integration</a:t>
            </a:r>
          </a:p>
        </p:txBody>
      </p:sp>
      <p:sp>
        <p:nvSpPr>
          <p:cNvPr id="3" name="Text Placeholder 2">
            <a:extLst>
              <a:ext uri="{FF2B5EF4-FFF2-40B4-BE49-F238E27FC236}">
                <a16:creationId xmlns:a16="http://schemas.microsoft.com/office/drawing/2014/main" id="{57C1C1C7-26B8-41B7-9025-3A7F49D72506}"/>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03CD9F4-C19B-4547-A2A0-E52FAABBFB58}"/>
              </a:ext>
            </a:extLst>
          </p:cNvPr>
          <p:cNvSpPr>
            <a:spLocks noGrp="1"/>
          </p:cNvSpPr>
          <p:nvPr>
            <p:ph type="sldNum" sz="quarter" idx="4"/>
          </p:nvPr>
        </p:nvSpPr>
        <p:spPr/>
        <p:txBody>
          <a:bodyPr/>
          <a:lstStyle/>
          <a:p>
            <a:fld id="{39FC9244-15B3-8F40-A6D8-795DD2FF1F30}" type="slidenum">
              <a:rPr lang="en-US" smtClean="0"/>
              <a:pPr/>
              <a:t>24</a:t>
            </a:fld>
            <a:endParaRPr lang="en-US" dirty="0"/>
          </a:p>
        </p:txBody>
      </p:sp>
    </p:spTree>
    <p:extLst>
      <p:ext uri="{BB962C8B-B14F-4D97-AF65-F5344CB8AC3E}">
        <p14:creationId xmlns:p14="http://schemas.microsoft.com/office/powerpoint/2010/main" val="173852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2610338" y="-91929"/>
            <a:ext cx="6533662"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Current CART Results</a:t>
            </a:r>
          </a:p>
        </p:txBody>
      </p:sp>
      <p:pic>
        <p:nvPicPr>
          <p:cNvPr id="3" name="Picture 2">
            <a:extLst>
              <a:ext uri="{FF2B5EF4-FFF2-40B4-BE49-F238E27FC236}">
                <a16:creationId xmlns:a16="http://schemas.microsoft.com/office/drawing/2014/main" id="{C58AC57D-9081-4D65-A082-5698A09764A1}"/>
              </a:ext>
            </a:extLst>
          </p:cNvPr>
          <p:cNvPicPr>
            <a:picLocks noChangeAspect="1"/>
          </p:cNvPicPr>
          <p:nvPr/>
        </p:nvPicPr>
        <p:blipFill>
          <a:blip r:embed="rId2"/>
          <a:stretch>
            <a:fillRect/>
          </a:stretch>
        </p:blipFill>
        <p:spPr>
          <a:xfrm>
            <a:off x="78150" y="711735"/>
            <a:ext cx="6272258" cy="4043392"/>
          </a:xfrm>
          <a:prstGeom prst="rect">
            <a:avLst/>
          </a:prstGeom>
          <a:ln w="28575">
            <a:solidFill>
              <a:srgbClr val="0070C0"/>
            </a:solidFill>
          </a:ln>
        </p:spPr>
      </p:pic>
      <p:pic>
        <p:nvPicPr>
          <p:cNvPr id="4" name="Picture 3">
            <a:extLst>
              <a:ext uri="{FF2B5EF4-FFF2-40B4-BE49-F238E27FC236}">
                <a16:creationId xmlns:a16="http://schemas.microsoft.com/office/drawing/2014/main" id="{95DCCCC3-6226-4933-ABB1-927591018395}"/>
              </a:ext>
            </a:extLst>
          </p:cNvPr>
          <p:cNvPicPr>
            <a:picLocks noChangeAspect="1"/>
          </p:cNvPicPr>
          <p:nvPr/>
        </p:nvPicPr>
        <p:blipFill>
          <a:blip r:embed="rId3"/>
          <a:stretch>
            <a:fillRect/>
          </a:stretch>
        </p:blipFill>
        <p:spPr>
          <a:xfrm>
            <a:off x="2755903" y="2971800"/>
            <a:ext cx="6235697" cy="3849078"/>
          </a:xfrm>
          <a:prstGeom prst="rect">
            <a:avLst/>
          </a:prstGeom>
          <a:ln w="28575">
            <a:solidFill>
              <a:srgbClr val="0070C0"/>
            </a:solidFill>
          </a:ln>
        </p:spPr>
      </p:pic>
      <p:sp>
        <p:nvSpPr>
          <p:cNvPr id="5" name="TextBox 4">
            <a:extLst>
              <a:ext uri="{FF2B5EF4-FFF2-40B4-BE49-F238E27FC236}">
                <a16:creationId xmlns:a16="http://schemas.microsoft.com/office/drawing/2014/main" id="{F31850EA-BA08-4353-B98E-6126A44D2004}"/>
              </a:ext>
            </a:extLst>
          </p:cNvPr>
          <p:cNvSpPr txBox="1"/>
          <p:nvPr/>
        </p:nvSpPr>
        <p:spPr>
          <a:xfrm>
            <a:off x="4064001" y="848885"/>
            <a:ext cx="2209234" cy="1323439"/>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Table View</a:t>
            </a:r>
          </a:p>
        </p:txBody>
      </p:sp>
      <p:sp>
        <p:nvSpPr>
          <p:cNvPr id="7" name="TextBox 6">
            <a:extLst>
              <a:ext uri="{FF2B5EF4-FFF2-40B4-BE49-F238E27FC236}">
                <a16:creationId xmlns:a16="http://schemas.microsoft.com/office/drawing/2014/main" id="{78782D5C-E659-4109-878C-D7E40B842AE3}"/>
              </a:ext>
            </a:extLst>
          </p:cNvPr>
          <p:cNvSpPr txBox="1"/>
          <p:nvPr/>
        </p:nvSpPr>
        <p:spPr>
          <a:xfrm>
            <a:off x="2895600" y="4543150"/>
            <a:ext cx="2209234" cy="1323439"/>
          </a:xfrm>
          <a:prstGeom prst="rect">
            <a:avLst/>
          </a:prstGeom>
          <a:noFill/>
        </p:spPr>
        <p:txBody>
          <a:bodyPr wrap="square" rtlCol="0">
            <a:spAutoFit/>
          </a:bodyPr>
          <a:lstStyle/>
          <a:p>
            <a:r>
              <a:rPr lang="en-US" sz="4000" dirty="0">
                <a:latin typeface="Calibri" panose="020F0502020204030204" pitchFamily="34" charset="0"/>
                <a:cs typeface="Calibri" panose="020F0502020204030204" pitchFamily="34" charset="0"/>
              </a:rPr>
              <a:t>Graph View</a:t>
            </a:r>
          </a:p>
        </p:txBody>
      </p:sp>
    </p:spTree>
    <p:extLst>
      <p:ext uri="{BB962C8B-B14F-4D97-AF65-F5344CB8AC3E}">
        <p14:creationId xmlns:p14="http://schemas.microsoft.com/office/powerpoint/2010/main" val="235752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719015" y="-10510"/>
            <a:ext cx="8424985"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Individual Land Unit Benefits</a:t>
            </a:r>
          </a:p>
        </p:txBody>
      </p:sp>
      <p:pic>
        <p:nvPicPr>
          <p:cNvPr id="4" name="Picture 3">
            <a:extLst>
              <a:ext uri="{FF2B5EF4-FFF2-40B4-BE49-F238E27FC236}">
                <a16:creationId xmlns:a16="http://schemas.microsoft.com/office/drawing/2014/main" id="{26389D1D-CD4B-40BD-9DA9-17C7AAA3D96C}"/>
              </a:ext>
            </a:extLst>
          </p:cNvPr>
          <p:cNvPicPr>
            <a:picLocks noChangeAspect="1"/>
          </p:cNvPicPr>
          <p:nvPr/>
        </p:nvPicPr>
        <p:blipFill>
          <a:blip r:embed="rId2"/>
          <a:stretch>
            <a:fillRect/>
          </a:stretch>
        </p:blipFill>
        <p:spPr>
          <a:xfrm>
            <a:off x="457200" y="660226"/>
            <a:ext cx="7543800" cy="6091301"/>
          </a:xfrm>
          <a:prstGeom prst="rect">
            <a:avLst/>
          </a:prstGeom>
          <a:ln w="28575">
            <a:solidFill>
              <a:schemeClr val="bg1">
                <a:lumMod val="50000"/>
              </a:schemeClr>
            </a:solidFill>
          </a:ln>
        </p:spPr>
      </p:pic>
    </p:spTree>
    <p:extLst>
      <p:ext uri="{BB962C8B-B14F-4D97-AF65-F5344CB8AC3E}">
        <p14:creationId xmlns:p14="http://schemas.microsoft.com/office/powerpoint/2010/main" val="150124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3067538" y="-86091"/>
            <a:ext cx="5978769"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Plan Roll Up Benefits</a:t>
            </a:r>
          </a:p>
        </p:txBody>
      </p:sp>
      <p:sp>
        <p:nvSpPr>
          <p:cNvPr id="4" name="TextBox 3">
            <a:extLst>
              <a:ext uri="{FF2B5EF4-FFF2-40B4-BE49-F238E27FC236}">
                <a16:creationId xmlns:a16="http://schemas.microsoft.com/office/drawing/2014/main" id="{3D086781-DA4E-4B00-9A4E-224F1711AA1D}"/>
              </a:ext>
            </a:extLst>
          </p:cNvPr>
          <p:cNvSpPr txBox="1"/>
          <p:nvPr/>
        </p:nvSpPr>
        <p:spPr>
          <a:xfrm>
            <a:off x="59486" y="6488668"/>
            <a:ext cx="8208107" cy="369332"/>
          </a:xfrm>
          <a:prstGeom prst="rect">
            <a:avLst/>
          </a:prstGeom>
          <a:noFill/>
        </p:spPr>
        <p:txBody>
          <a:bodyPr wrap="square" rtlCol="0">
            <a:spAutoFit/>
          </a:bodyPr>
          <a:lstStyle/>
          <a:p>
            <a:r>
              <a:rPr lang="en-US" dirty="0"/>
              <a:t>. </a:t>
            </a:r>
          </a:p>
        </p:txBody>
      </p:sp>
      <p:pic>
        <p:nvPicPr>
          <p:cNvPr id="7" name="Picture 6">
            <a:extLst>
              <a:ext uri="{FF2B5EF4-FFF2-40B4-BE49-F238E27FC236}">
                <a16:creationId xmlns:a16="http://schemas.microsoft.com/office/drawing/2014/main" id="{A8B10D5F-EA95-42C3-A505-39EA64E16DDA}"/>
              </a:ext>
            </a:extLst>
          </p:cNvPr>
          <p:cNvPicPr>
            <a:picLocks noChangeAspect="1"/>
          </p:cNvPicPr>
          <p:nvPr/>
        </p:nvPicPr>
        <p:blipFill>
          <a:blip r:embed="rId2"/>
          <a:stretch>
            <a:fillRect/>
          </a:stretch>
        </p:blipFill>
        <p:spPr>
          <a:xfrm>
            <a:off x="33292" y="628612"/>
            <a:ext cx="7516572" cy="6076987"/>
          </a:xfrm>
          <a:prstGeom prst="rect">
            <a:avLst/>
          </a:prstGeom>
          <a:ln w="28575">
            <a:solidFill>
              <a:schemeClr val="bg1">
                <a:lumMod val="50000"/>
              </a:schemeClr>
            </a:solidFill>
          </a:ln>
        </p:spPr>
      </p:pic>
      <p:sp>
        <p:nvSpPr>
          <p:cNvPr id="5" name="TextBox 4">
            <a:extLst>
              <a:ext uri="{FF2B5EF4-FFF2-40B4-BE49-F238E27FC236}">
                <a16:creationId xmlns:a16="http://schemas.microsoft.com/office/drawing/2014/main" id="{85FC71C8-11BE-4305-B893-1A6B1FFF4C19}"/>
              </a:ext>
            </a:extLst>
          </p:cNvPr>
          <p:cNvSpPr txBox="1"/>
          <p:nvPr/>
        </p:nvSpPr>
        <p:spPr>
          <a:xfrm>
            <a:off x="6781800" y="1143000"/>
            <a:ext cx="2067169" cy="3693319"/>
          </a:xfrm>
          <a:prstGeom prst="rect">
            <a:avLst/>
          </a:prstGeom>
          <a:solidFill>
            <a:schemeClr val="bg1">
              <a:lumMod val="85000"/>
            </a:schemeClr>
          </a:solidFill>
          <a:ln w="28575">
            <a:solidFill>
              <a:schemeClr val="tx1">
                <a:lumMod val="65000"/>
                <a:lumOff val="35000"/>
              </a:schemeClr>
            </a:solidFill>
          </a:ln>
        </p:spPr>
        <p:txBody>
          <a:bodyPr wrap="square" rtlCol="0">
            <a:spAutoFit/>
          </a:bodyPr>
          <a:lstStyle/>
          <a:p>
            <a:r>
              <a:rPr lang="en-US" b="1" i="1" u="sng" dirty="0">
                <a:latin typeface="Calibri" panose="020F0502020204030204" pitchFamily="34" charset="0"/>
                <a:cs typeface="Calibri" panose="020F0502020204030204" pitchFamily="34" charset="0"/>
              </a:rPr>
              <a:t>Outcomes</a:t>
            </a:r>
            <a:r>
              <a:rPr lang="en-US" dirty="0">
                <a:latin typeface="Calibri" panose="020F0502020204030204" pitchFamily="34" charset="0"/>
                <a:cs typeface="Calibri" panose="020F0502020204030204" pitchFamily="34" charset="0"/>
              </a:rPr>
              <a:t> would be based on the RCs evaluated in the assessment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Planned condition – extent above existing benchmark</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Appendix would explain how figures were derived</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3289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2610338" y="-62488"/>
            <a:ext cx="6533662"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Landscape Benefits</a:t>
            </a:r>
          </a:p>
        </p:txBody>
      </p:sp>
      <p:pic>
        <p:nvPicPr>
          <p:cNvPr id="6" name="Picture 5">
            <a:extLst>
              <a:ext uri="{FF2B5EF4-FFF2-40B4-BE49-F238E27FC236}">
                <a16:creationId xmlns:a16="http://schemas.microsoft.com/office/drawing/2014/main" id="{8FE07AB9-6717-483E-B15A-9197A8D85979}"/>
              </a:ext>
            </a:extLst>
          </p:cNvPr>
          <p:cNvPicPr>
            <a:picLocks noChangeAspect="1"/>
          </p:cNvPicPr>
          <p:nvPr/>
        </p:nvPicPr>
        <p:blipFill>
          <a:blip r:embed="rId2"/>
          <a:stretch>
            <a:fillRect/>
          </a:stretch>
        </p:blipFill>
        <p:spPr>
          <a:xfrm>
            <a:off x="533400" y="625613"/>
            <a:ext cx="7467600" cy="5742253"/>
          </a:xfrm>
          <a:prstGeom prst="rect">
            <a:avLst/>
          </a:prstGeom>
          <a:ln w="28575">
            <a:solidFill>
              <a:schemeClr val="bg1">
                <a:lumMod val="50000"/>
              </a:schemeClr>
            </a:solidFill>
          </a:ln>
        </p:spPr>
      </p:pic>
    </p:spTree>
    <p:extLst>
      <p:ext uri="{BB962C8B-B14F-4D97-AF65-F5344CB8AC3E}">
        <p14:creationId xmlns:p14="http://schemas.microsoft.com/office/powerpoint/2010/main" val="2006474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2133600" y="-50348"/>
            <a:ext cx="7010400"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Planned, Funded, Implemented</a:t>
            </a:r>
          </a:p>
        </p:txBody>
      </p:sp>
      <p:pic>
        <p:nvPicPr>
          <p:cNvPr id="7" name="Picture 6">
            <a:extLst>
              <a:ext uri="{FF2B5EF4-FFF2-40B4-BE49-F238E27FC236}">
                <a16:creationId xmlns:a16="http://schemas.microsoft.com/office/drawing/2014/main" id="{C1E78E52-CC38-4543-B65D-002DACA70EBC}"/>
              </a:ext>
            </a:extLst>
          </p:cNvPr>
          <p:cNvPicPr>
            <a:picLocks noChangeAspect="1"/>
          </p:cNvPicPr>
          <p:nvPr/>
        </p:nvPicPr>
        <p:blipFill>
          <a:blip r:embed="rId2"/>
          <a:stretch>
            <a:fillRect/>
          </a:stretch>
        </p:blipFill>
        <p:spPr>
          <a:xfrm>
            <a:off x="35517" y="646672"/>
            <a:ext cx="5391198" cy="4145592"/>
          </a:xfrm>
          <a:prstGeom prst="rect">
            <a:avLst/>
          </a:prstGeom>
          <a:ln w="28575">
            <a:solidFill>
              <a:schemeClr val="bg1">
                <a:lumMod val="50000"/>
              </a:schemeClr>
            </a:solidFill>
          </a:ln>
        </p:spPr>
      </p:pic>
      <p:pic>
        <p:nvPicPr>
          <p:cNvPr id="3" name="Picture 2">
            <a:extLst>
              <a:ext uri="{FF2B5EF4-FFF2-40B4-BE49-F238E27FC236}">
                <a16:creationId xmlns:a16="http://schemas.microsoft.com/office/drawing/2014/main" id="{856F5130-56CE-42C5-A626-09907BA2B83B}"/>
              </a:ext>
            </a:extLst>
          </p:cNvPr>
          <p:cNvPicPr>
            <a:picLocks noChangeAspect="1"/>
          </p:cNvPicPr>
          <p:nvPr/>
        </p:nvPicPr>
        <p:blipFill>
          <a:blip r:embed="rId3"/>
          <a:stretch>
            <a:fillRect/>
          </a:stretch>
        </p:blipFill>
        <p:spPr>
          <a:xfrm>
            <a:off x="1828800" y="1685069"/>
            <a:ext cx="5766222" cy="4410931"/>
          </a:xfrm>
          <a:prstGeom prst="rect">
            <a:avLst/>
          </a:prstGeom>
          <a:ln w="28575">
            <a:solidFill>
              <a:schemeClr val="bg1">
                <a:lumMod val="50000"/>
              </a:schemeClr>
            </a:solidFill>
          </a:ln>
        </p:spPr>
      </p:pic>
      <p:pic>
        <p:nvPicPr>
          <p:cNvPr id="6" name="Picture 5">
            <a:extLst>
              <a:ext uri="{FF2B5EF4-FFF2-40B4-BE49-F238E27FC236}">
                <a16:creationId xmlns:a16="http://schemas.microsoft.com/office/drawing/2014/main" id="{8226DC9F-C329-4134-B95E-F849304FF0D4}"/>
              </a:ext>
            </a:extLst>
          </p:cNvPr>
          <p:cNvPicPr>
            <a:picLocks noChangeAspect="1"/>
          </p:cNvPicPr>
          <p:nvPr/>
        </p:nvPicPr>
        <p:blipFill>
          <a:blip r:embed="rId4"/>
          <a:stretch>
            <a:fillRect/>
          </a:stretch>
        </p:blipFill>
        <p:spPr>
          <a:xfrm>
            <a:off x="3535827" y="2781436"/>
            <a:ext cx="5684373" cy="4381364"/>
          </a:xfrm>
          <a:prstGeom prst="rect">
            <a:avLst/>
          </a:prstGeom>
          <a:ln w="28575">
            <a:solidFill>
              <a:schemeClr val="bg1">
                <a:lumMod val="50000"/>
              </a:schemeClr>
            </a:solidFill>
          </a:ln>
        </p:spPr>
      </p:pic>
    </p:spTree>
    <p:extLst>
      <p:ext uri="{BB962C8B-B14F-4D97-AF65-F5344CB8AC3E}">
        <p14:creationId xmlns:p14="http://schemas.microsoft.com/office/powerpoint/2010/main" val="91319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3384A-9EDE-4B90-919B-38B6E783F63D}"/>
              </a:ext>
            </a:extLst>
          </p:cNvPr>
          <p:cNvSpPr>
            <a:spLocks noGrp="1"/>
          </p:cNvSpPr>
          <p:nvPr>
            <p:ph idx="1"/>
          </p:nvPr>
        </p:nvSpPr>
        <p:spPr>
          <a:xfrm>
            <a:off x="381000" y="1421244"/>
            <a:ext cx="7815386" cy="4691304"/>
          </a:xfrm>
        </p:spPr>
        <p:txBody>
          <a:bodyPr>
            <a:noAutofit/>
          </a:bodyPr>
          <a:lstStyle/>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Both </a:t>
            </a:r>
            <a:r>
              <a:rPr lang="en-US" sz="2400" i="1" u="sng" dirty="0">
                <a:latin typeface="Calibri" panose="020F0502020204030204" pitchFamily="34" charset="0"/>
                <a:cs typeface="Calibri" panose="020F0502020204030204" pitchFamily="34" charset="0"/>
              </a:rPr>
              <a:t>Environmental Benefits </a:t>
            </a:r>
            <a:r>
              <a:rPr lang="en-US" sz="2400" b="0" dirty="0">
                <a:latin typeface="Calibri" panose="020F0502020204030204" pitchFamily="34" charset="0"/>
                <a:cs typeface="Calibri" panose="020F0502020204030204" pitchFamily="34" charset="0"/>
              </a:rPr>
              <a:t>and </a:t>
            </a:r>
            <a:r>
              <a:rPr lang="en-US" sz="2400" i="1"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should be based on science</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Conservation Planning Benefits = Environmental Benefits</a:t>
            </a:r>
          </a:p>
          <a:p>
            <a:pPr marL="342900" indent="-342900">
              <a:buFont typeface="Arial" panose="020B0604020202020204" pitchFamily="34" charset="0"/>
              <a:buChar char="•"/>
            </a:pP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=&gt; responsibility of the Conservation Planning and Technical Assistance Division </a:t>
            </a:r>
          </a:p>
          <a:p>
            <a:pPr marL="342900" indent="-342900">
              <a:buFont typeface="Arial" panose="020B0604020202020204" pitchFamily="34" charset="0"/>
              <a:buChar char="•"/>
            </a:pPr>
            <a:endParaRPr lang="en-US" sz="24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b="0" i="1" u="sng"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i="1" u="sng"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i="1"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=&gt; responsibility of the Resource Inventory and Assessment Division</a:t>
            </a:r>
          </a:p>
          <a:p>
            <a:pPr marL="342900" indent="-342900">
              <a:buFont typeface="Arial" panose="020B0604020202020204" pitchFamily="34" charset="0"/>
              <a:buChar char="•"/>
            </a:pPr>
            <a:endParaRPr lang="en-US" sz="11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b="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3</a:t>
            </a:fld>
            <a:endParaRPr lang="en-US" dirty="0"/>
          </a:p>
        </p:txBody>
      </p:sp>
      <p:sp>
        <p:nvSpPr>
          <p:cNvPr id="5" name="Title 1">
            <a:extLst>
              <a:ext uri="{FF2B5EF4-FFF2-40B4-BE49-F238E27FC236}">
                <a16:creationId xmlns:a16="http://schemas.microsoft.com/office/drawing/2014/main" id="{CB2FBF8F-6C3C-4723-99E6-0EC422851413}"/>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Environmental Benefits</a:t>
            </a:r>
          </a:p>
        </p:txBody>
      </p:sp>
      <p:sp>
        <p:nvSpPr>
          <p:cNvPr id="8" name="Title 1">
            <a:extLst>
              <a:ext uri="{FF2B5EF4-FFF2-40B4-BE49-F238E27FC236}">
                <a16:creationId xmlns:a16="http://schemas.microsoft.com/office/drawing/2014/main" id="{8F250905-F057-45B7-B243-F0A8EF1C3C67}"/>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 and Outcomes</a:t>
            </a:r>
          </a:p>
        </p:txBody>
      </p:sp>
      <p:cxnSp>
        <p:nvCxnSpPr>
          <p:cNvPr id="9" name="Straight Connector 8">
            <a:extLst>
              <a:ext uri="{FF2B5EF4-FFF2-40B4-BE49-F238E27FC236}">
                <a16:creationId xmlns:a16="http://schemas.microsoft.com/office/drawing/2014/main" id="{871193D1-6E2E-4E50-BFEA-CAE0C97C4B36}"/>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E50653D4-6BE5-48FC-82A4-F04CC70E53DD}"/>
              </a:ext>
            </a:extLst>
          </p:cNvPr>
          <p:cNvPicPr>
            <a:picLocks noChangeAspect="1"/>
          </p:cNvPicPr>
          <p:nvPr/>
        </p:nvPicPr>
        <p:blipFill>
          <a:blip r:embed="rId2"/>
          <a:stretch>
            <a:fillRect/>
          </a:stretch>
        </p:blipFill>
        <p:spPr>
          <a:xfrm>
            <a:off x="2438400" y="3429000"/>
            <a:ext cx="3866662" cy="1405693"/>
          </a:xfrm>
          <a:prstGeom prst="rect">
            <a:avLst/>
          </a:prstGeom>
        </p:spPr>
      </p:pic>
      <p:pic>
        <p:nvPicPr>
          <p:cNvPr id="6" name="Picture 5">
            <a:extLst>
              <a:ext uri="{FF2B5EF4-FFF2-40B4-BE49-F238E27FC236}">
                <a16:creationId xmlns:a16="http://schemas.microsoft.com/office/drawing/2014/main" id="{6136BCD2-8100-4DA3-B1AD-7DFBC307469A}"/>
              </a:ext>
            </a:extLst>
          </p:cNvPr>
          <p:cNvPicPr>
            <a:picLocks noChangeAspect="1"/>
          </p:cNvPicPr>
          <p:nvPr/>
        </p:nvPicPr>
        <p:blipFill>
          <a:blip r:embed="rId3"/>
          <a:stretch>
            <a:fillRect/>
          </a:stretch>
        </p:blipFill>
        <p:spPr>
          <a:xfrm>
            <a:off x="3505200" y="5220540"/>
            <a:ext cx="4318266" cy="1517566"/>
          </a:xfrm>
          <a:prstGeom prst="rect">
            <a:avLst/>
          </a:prstGeom>
        </p:spPr>
      </p:pic>
    </p:spTree>
    <p:extLst>
      <p:ext uri="{BB962C8B-B14F-4D97-AF65-F5344CB8AC3E}">
        <p14:creationId xmlns:p14="http://schemas.microsoft.com/office/powerpoint/2010/main" val="2131931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511-E2DF-4CCD-B977-01270C81241A}"/>
              </a:ext>
            </a:extLst>
          </p:cNvPr>
          <p:cNvSpPr>
            <a:spLocks noGrp="1"/>
          </p:cNvSpPr>
          <p:nvPr>
            <p:ph type="title"/>
          </p:nvPr>
        </p:nvSpPr>
        <p:spPr>
          <a:xfrm>
            <a:off x="2133600" y="-50348"/>
            <a:ext cx="7010400" cy="770731"/>
          </a:xfrm>
        </p:spPr>
        <p:txBody>
          <a:bodyPr>
            <a:normAutofit/>
          </a:bodyPr>
          <a:lstStyle/>
          <a:p>
            <a:pPr algn="r"/>
            <a:r>
              <a:rPr lang="en-US" sz="3200" dirty="0">
                <a:solidFill>
                  <a:schemeClr val="bg1"/>
                </a:solidFill>
                <a:latin typeface="Calibri" panose="020F0502020204030204" pitchFamily="34" charset="0"/>
                <a:cs typeface="Calibri" panose="020F0502020204030204" pitchFamily="34" charset="0"/>
              </a:rPr>
              <a:t>Planned, Funded, Implemented</a:t>
            </a:r>
          </a:p>
        </p:txBody>
      </p:sp>
      <p:pic>
        <p:nvPicPr>
          <p:cNvPr id="8" name="slide2" descr="Applied Conservation Practices">
            <a:extLst>
              <a:ext uri="{FF2B5EF4-FFF2-40B4-BE49-F238E27FC236}">
                <a16:creationId xmlns:a16="http://schemas.microsoft.com/office/drawing/2014/main" id="{94A9E1A2-39A3-4752-B3B4-024C331CE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Tree>
    <p:extLst>
      <p:ext uri="{BB962C8B-B14F-4D97-AF65-F5344CB8AC3E}">
        <p14:creationId xmlns:p14="http://schemas.microsoft.com/office/powerpoint/2010/main" val="424928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C1C5D5-FC06-42AB-A989-8692B617ABC1}"/>
              </a:ext>
            </a:extLst>
          </p:cNvPr>
          <p:cNvSpPr>
            <a:spLocks noGrp="1"/>
          </p:cNvSpPr>
          <p:nvPr>
            <p:ph type="sldNum" sz="quarter" idx="12"/>
          </p:nvPr>
        </p:nvSpPr>
        <p:spPr/>
        <p:txBody>
          <a:bodyPr/>
          <a:lstStyle/>
          <a:p>
            <a:fld id="{4219272A-714B-4394-91B3-C883D28F4F8C}" type="slidenum">
              <a:rPr lang="en-US" smtClean="0"/>
              <a:t>31</a:t>
            </a:fld>
            <a:endParaRPr lang="en-US" dirty="0"/>
          </a:p>
        </p:txBody>
      </p:sp>
      <p:sp>
        <p:nvSpPr>
          <p:cNvPr id="7" name="Rectangle 6">
            <a:extLst>
              <a:ext uri="{FF2B5EF4-FFF2-40B4-BE49-F238E27FC236}">
                <a16:creationId xmlns:a16="http://schemas.microsoft.com/office/drawing/2014/main" id="{1C1F68D2-7E48-4D17-93F8-6C45DE6971DB}"/>
              </a:ext>
            </a:extLst>
          </p:cNvPr>
          <p:cNvSpPr/>
          <p:nvPr/>
        </p:nvSpPr>
        <p:spPr>
          <a:xfrm>
            <a:off x="533400" y="1983162"/>
            <a:ext cx="1752600" cy="7620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CART Assessment</a:t>
            </a:r>
          </a:p>
        </p:txBody>
      </p:sp>
      <p:sp>
        <p:nvSpPr>
          <p:cNvPr id="8" name="Rectangle 7">
            <a:extLst>
              <a:ext uri="{FF2B5EF4-FFF2-40B4-BE49-F238E27FC236}">
                <a16:creationId xmlns:a16="http://schemas.microsoft.com/office/drawing/2014/main" id="{0C73DD92-0C85-46D2-8AC2-F3D060F17DC5}"/>
              </a:ext>
            </a:extLst>
          </p:cNvPr>
          <p:cNvSpPr/>
          <p:nvPr/>
        </p:nvSpPr>
        <p:spPr>
          <a:xfrm>
            <a:off x="530772" y="3021598"/>
            <a:ext cx="1752600" cy="7620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CART Results</a:t>
            </a:r>
          </a:p>
          <a:p>
            <a:pPr algn="ctr"/>
            <a:r>
              <a:rPr lang="en-US" sz="1200" dirty="0">
                <a:latin typeface="Calibri" panose="020F0502020204030204" pitchFamily="34" charset="0"/>
                <a:cs typeface="Calibri" panose="020F0502020204030204" pitchFamily="34" charset="0"/>
              </a:rPr>
              <a:t>Land Unit/Plan Level</a:t>
            </a:r>
          </a:p>
        </p:txBody>
      </p:sp>
      <p:cxnSp>
        <p:nvCxnSpPr>
          <p:cNvPr id="10" name="Straight Arrow Connector 9">
            <a:extLst>
              <a:ext uri="{FF2B5EF4-FFF2-40B4-BE49-F238E27FC236}">
                <a16:creationId xmlns:a16="http://schemas.microsoft.com/office/drawing/2014/main" id="{1A72E6DE-25C3-4A47-9620-A0D45050AA52}"/>
              </a:ext>
            </a:extLst>
          </p:cNvPr>
          <p:cNvCxnSpPr>
            <a:stCxn id="7" idx="2"/>
            <a:endCxn id="8" idx="0"/>
          </p:cNvCxnSpPr>
          <p:nvPr/>
        </p:nvCxnSpPr>
        <p:spPr>
          <a:xfrm flipH="1">
            <a:off x="1407072" y="2745162"/>
            <a:ext cx="2628" cy="276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1FCA532-AA1F-4E0F-A39D-133522DCB4E8}"/>
              </a:ext>
            </a:extLst>
          </p:cNvPr>
          <p:cNvCxnSpPr>
            <a:cxnSpLocks/>
          </p:cNvCxnSpPr>
          <p:nvPr/>
        </p:nvCxnSpPr>
        <p:spPr>
          <a:xfrm>
            <a:off x="2283372" y="3402598"/>
            <a:ext cx="2312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C5FD19D-272D-41E3-8C89-A2E2E32729B1}"/>
              </a:ext>
            </a:extLst>
          </p:cNvPr>
          <p:cNvSpPr/>
          <p:nvPr/>
        </p:nvSpPr>
        <p:spPr>
          <a:xfrm>
            <a:off x="2514600" y="3021598"/>
            <a:ext cx="1752600" cy="7620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CART Benefits User Interface</a:t>
            </a:r>
          </a:p>
          <a:p>
            <a:pPr algn="ctr"/>
            <a:r>
              <a:rPr lang="en-US" sz="1200" dirty="0">
                <a:solidFill>
                  <a:schemeClr val="tx1"/>
                </a:solidFill>
                <a:latin typeface="Calibri" panose="020F0502020204030204" pitchFamily="34" charset="0"/>
                <a:cs typeface="Calibri" panose="020F0502020204030204" pitchFamily="34" charset="0"/>
              </a:rPr>
              <a:t>Land Unit/Plan Level</a:t>
            </a:r>
          </a:p>
        </p:txBody>
      </p:sp>
      <p:sp>
        <p:nvSpPr>
          <p:cNvPr id="16" name="Rectangle 15">
            <a:extLst>
              <a:ext uri="{FF2B5EF4-FFF2-40B4-BE49-F238E27FC236}">
                <a16:creationId xmlns:a16="http://schemas.microsoft.com/office/drawing/2014/main" id="{033FE5EB-DD39-43E1-BEA2-12782107FB8E}"/>
              </a:ext>
            </a:extLst>
          </p:cNvPr>
          <p:cNvSpPr/>
          <p:nvPr/>
        </p:nvSpPr>
        <p:spPr>
          <a:xfrm>
            <a:off x="4648200" y="4040562"/>
            <a:ext cx="1752600" cy="762000"/>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CART Benefits</a:t>
            </a:r>
          </a:p>
          <a:p>
            <a:pPr algn="ctr"/>
            <a:r>
              <a:rPr lang="en-US" dirty="0">
                <a:solidFill>
                  <a:schemeClr val="tx1"/>
                </a:solidFill>
                <a:latin typeface="Calibri" panose="020F0502020204030204" pitchFamily="34" charset="0"/>
                <a:cs typeface="Calibri" panose="020F0502020204030204" pitchFamily="34" charset="0"/>
              </a:rPr>
              <a:t>Data Storage</a:t>
            </a:r>
          </a:p>
          <a:p>
            <a:pPr algn="ctr"/>
            <a:r>
              <a:rPr lang="en-US" sz="1200" dirty="0">
                <a:solidFill>
                  <a:schemeClr val="tx1"/>
                </a:solidFill>
                <a:latin typeface="Calibri" panose="020F0502020204030204" pitchFamily="34" charset="0"/>
                <a:cs typeface="Calibri" panose="020F0502020204030204" pitchFamily="34" charset="0"/>
              </a:rPr>
              <a:t>Land Unit/Plan Level</a:t>
            </a:r>
          </a:p>
        </p:txBody>
      </p:sp>
      <p:sp>
        <p:nvSpPr>
          <p:cNvPr id="19" name="Rectangle 18">
            <a:extLst>
              <a:ext uri="{FF2B5EF4-FFF2-40B4-BE49-F238E27FC236}">
                <a16:creationId xmlns:a16="http://schemas.microsoft.com/office/drawing/2014/main" id="{82437520-0116-4AE8-9B73-A975B6679537}"/>
              </a:ext>
            </a:extLst>
          </p:cNvPr>
          <p:cNvSpPr/>
          <p:nvPr/>
        </p:nvSpPr>
        <p:spPr>
          <a:xfrm>
            <a:off x="6821214" y="2778816"/>
            <a:ext cx="1752600" cy="1247564"/>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CART Benefits</a:t>
            </a:r>
          </a:p>
          <a:p>
            <a:pPr algn="ctr"/>
            <a:r>
              <a:rPr lang="en-US" dirty="0">
                <a:solidFill>
                  <a:schemeClr val="tx1"/>
                </a:solidFill>
                <a:latin typeface="Calibri" panose="020F0502020204030204" pitchFamily="34" charset="0"/>
                <a:cs typeface="Calibri" panose="020F0502020204030204" pitchFamily="34" charset="0"/>
              </a:rPr>
              <a:t>Effects Tables</a:t>
            </a:r>
          </a:p>
          <a:p>
            <a:pPr algn="ctr"/>
            <a:r>
              <a:rPr lang="en-US" sz="1200" dirty="0">
                <a:solidFill>
                  <a:schemeClr val="tx1"/>
                </a:solidFill>
                <a:latin typeface="Calibri" panose="020F0502020204030204" pitchFamily="34" charset="0"/>
                <a:cs typeface="Calibri" panose="020F0502020204030204" pitchFamily="34" charset="0"/>
              </a:rPr>
              <a:t>Practice Narrative Based or CART Points Change Based</a:t>
            </a:r>
          </a:p>
        </p:txBody>
      </p:sp>
      <p:sp>
        <p:nvSpPr>
          <p:cNvPr id="22" name="Oval 21">
            <a:extLst>
              <a:ext uri="{FF2B5EF4-FFF2-40B4-BE49-F238E27FC236}">
                <a16:creationId xmlns:a16="http://schemas.microsoft.com/office/drawing/2014/main" id="{44838306-B38A-4C75-9033-3315F3A733A3}"/>
              </a:ext>
            </a:extLst>
          </p:cNvPr>
          <p:cNvSpPr/>
          <p:nvPr/>
        </p:nvSpPr>
        <p:spPr>
          <a:xfrm>
            <a:off x="4572000" y="3021598"/>
            <a:ext cx="1905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Benefits Finder </a:t>
            </a:r>
          </a:p>
        </p:txBody>
      </p:sp>
      <p:cxnSp>
        <p:nvCxnSpPr>
          <p:cNvPr id="24" name="Straight Arrow Connector 23">
            <a:extLst>
              <a:ext uri="{FF2B5EF4-FFF2-40B4-BE49-F238E27FC236}">
                <a16:creationId xmlns:a16="http://schemas.microsoft.com/office/drawing/2014/main" id="{CCC72FCA-D86E-4B3A-954E-508EE081DC50}"/>
              </a:ext>
            </a:extLst>
          </p:cNvPr>
          <p:cNvCxnSpPr>
            <a:cxnSpLocks/>
            <a:stCxn id="19" idx="1"/>
            <a:endCxn id="22" idx="6"/>
          </p:cNvCxnSpPr>
          <p:nvPr/>
        </p:nvCxnSpPr>
        <p:spPr>
          <a:xfrm flipH="1">
            <a:off x="6477000" y="3402598"/>
            <a:ext cx="34421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2E3E8F4-92D9-4003-AF0D-7AF2C7CE68F2}"/>
              </a:ext>
            </a:extLst>
          </p:cNvPr>
          <p:cNvCxnSpPr>
            <a:cxnSpLocks/>
            <a:stCxn id="22" idx="4"/>
            <a:endCxn id="16" idx="0"/>
          </p:cNvCxnSpPr>
          <p:nvPr/>
        </p:nvCxnSpPr>
        <p:spPr>
          <a:xfrm>
            <a:off x="5524500" y="3783598"/>
            <a:ext cx="0" cy="256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9D45FFD-4760-4406-8C22-0DFD240C78C6}"/>
              </a:ext>
            </a:extLst>
          </p:cNvPr>
          <p:cNvCxnSpPr>
            <a:cxnSpLocks/>
            <a:endCxn id="22" idx="2"/>
          </p:cNvCxnSpPr>
          <p:nvPr/>
        </p:nvCxnSpPr>
        <p:spPr>
          <a:xfrm>
            <a:off x="4267200" y="3402598"/>
            <a:ext cx="304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Rounded Corners 30">
            <a:extLst>
              <a:ext uri="{FF2B5EF4-FFF2-40B4-BE49-F238E27FC236}">
                <a16:creationId xmlns:a16="http://schemas.microsoft.com/office/drawing/2014/main" id="{EEE9C0FF-5A83-42A9-BB5E-79E216638B51}"/>
              </a:ext>
            </a:extLst>
          </p:cNvPr>
          <p:cNvSpPr/>
          <p:nvPr/>
        </p:nvSpPr>
        <p:spPr>
          <a:xfrm>
            <a:off x="2514600" y="4040562"/>
            <a:ext cx="1752600" cy="76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Benefits Report</a:t>
            </a:r>
          </a:p>
          <a:p>
            <a:pPr algn="ctr"/>
            <a:r>
              <a:rPr lang="en-US" sz="1200" dirty="0">
                <a:solidFill>
                  <a:schemeClr val="tx1"/>
                </a:solidFill>
                <a:latin typeface="Calibri" panose="020F0502020204030204" pitchFamily="34" charset="0"/>
                <a:cs typeface="Calibri" panose="020F0502020204030204" pitchFamily="34" charset="0"/>
              </a:rPr>
              <a:t>Land unit/Plan Level</a:t>
            </a:r>
          </a:p>
        </p:txBody>
      </p:sp>
      <p:cxnSp>
        <p:nvCxnSpPr>
          <p:cNvPr id="32" name="Straight Arrow Connector 31">
            <a:extLst>
              <a:ext uri="{FF2B5EF4-FFF2-40B4-BE49-F238E27FC236}">
                <a16:creationId xmlns:a16="http://schemas.microsoft.com/office/drawing/2014/main" id="{26F2B0FB-AA20-42A5-A2FC-3C549BCF14D5}"/>
              </a:ext>
            </a:extLst>
          </p:cNvPr>
          <p:cNvCxnSpPr>
            <a:cxnSpLocks/>
            <a:endCxn id="31" idx="0"/>
          </p:cNvCxnSpPr>
          <p:nvPr/>
        </p:nvCxnSpPr>
        <p:spPr>
          <a:xfrm>
            <a:off x="3390900" y="3783598"/>
            <a:ext cx="0" cy="256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2F069C3A-6068-4AE1-9B02-BEEDD60398E7}"/>
              </a:ext>
            </a:extLst>
          </p:cNvPr>
          <p:cNvCxnSpPr>
            <a:cxnSpLocks/>
            <a:stCxn id="16" idx="1"/>
            <a:endCxn id="31" idx="3"/>
          </p:cNvCxnSpPr>
          <p:nvPr/>
        </p:nvCxnSpPr>
        <p:spPr>
          <a:xfrm flipH="1">
            <a:off x="4267200" y="4421562"/>
            <a:ext cx="381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30D7D3D9-012D-4537-A3D4-0BE14DBBF3C1}"/>
              </a:ext>
            </a:extLst>
          </p:cNvPr>
          <p:cNvSpPr/>
          <p:nvPr/>
        </p:nvSpPr>
        <p:spPr>
          <a:xfrm>
            <a:off x="4495804" y="5352060"/>
            <a:ext cx="2060024" cy="762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Benefits Report</a:t>
            </a:r>
          </a:p>
          <a:p>
            <a:pPr algn="ctr"/>
            <a:r>
              <a:rPr lang="en-US" sz="1200" dirty="0">
                <a:solidFill>
                  <a:schemeClr val="tx1"/>
                </a:solidFill>
                <a:latin typeface="Calibri" panose="020F0502020204030204" pitchFamily="34" charset="0"/>
                <a:cs typeface="Calibri" panose="020F0502020204030204" pitchFamily="34" charset="0"/>
              </a:rPr>
              <a:t>Landscape/Watershed/Level</a:t>
            </a:r>
          </a:p>
        </p:txBody>
      </p:sp>
      <p:sp>
        <p:nvSpPr>
          <p:cNvPr id="42" name="TextBox 41">
            <a:extLst>
              <a:ext uri="{FF2B5EF4-FFF2-40B4-BE49-F238E27FC236}">
                <a16:creationId xmlns:a16="http://schemas.microsoft.com/office/drawing/2014/main" id="{AC42E274-730F-401D-A3FD-1878D5B43E65}"/>
              </a:ext>
            </a:extLst>
          </p:cNvPr>
          <p:cNvSpPr txBox="1"/>
          <p:nvPr/>
        </p:nvSpPr>
        <p:spPr>
          <a:xfrm>
            <a:off x="2367456" y="5516570"/>
            <a:ext cx="157549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CD Reports</a:t>
            </a:r>
          </a:p>
        </p:txBody>
      </p:sp>
      <p:cxnSp>
        <p:nvCxnSpPr>
          <p:cNvPr id="44" name="Straight Arrow Connector 43">
            <a:extLst>
              <a:ext uri="{FF2B5EF4-FFF2-40B4-BE49-F238E27FC236}">
                <a16:creationId xmlns:a16="http://schemas.microsoft.com/office/drawing/2014/main" id="{51E5653D-D768-41E1-B079-48C154BBFCE9}"/>
              </a:ext>
            </a:extLst>
          </p:cNvPr>
          <p:cNvCxnSpPr>
            <a:cxnSpLocks/>
            <a:stCxn id="16" idx="2"/>
          </p:cNvCxnSpPr>
          <p:nvPr/>
        </p:nvCxnSpPr>
        <p:spPr>
          <a:xfrm>
            <a:off x="5524500" y="4802562"/>
            <a:ext cx="0" cy="513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DD85CFF-4001-413B-AAB4-FD3FF1C9D507}"/>
              </a:ext>
            </a:extLst>
          </p:cNvPr>
          <p:cNvCxnSpPr/>
          <p:nvPr/>
        </p:nvCxnSpPr>
        <p:spPr>
          <a:xfrm flipV="1">
            <a:off x="5524500" y="2592762"/>
            <a:ext cx="0" cy="4288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ADB6AD2E-3017-486D-BDBA-40CAF124AC96}"/>
              </a:ext>
            </a:extLst>
          </p:cNvPr>
          <p:cNvSpPr/>
          <p:nvPr/>
        </p:nvSpPr>
        <p:spPr>
          <a:xfrm>
            <a:off x="4648200" y="1581141"/>
            <a:ext cx="1752599" cy="990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Advanced</a:t>
            </a:r>
          </a:p>
          <a:p>
            <a:pPr algn="ctr"/>
            <a:r>
              <a:rPr lang="en-US" dirty="0">
                <a:latin typeface="Calibri" panose="020F0502020204030204" pitchFamily="34" charset="0"/>
                <a:cs typeface="Calibri" panose="020F0502020204030204" pitchFamily="34" charset="0"/>
              </a:rPr>
              <a:t>Benefits Services</a:t>
            </a:r>
          </a:p>
        </p:txBody>
      </p:sp>
      <p:sp>
        <p:nvSpPr>
          <p:cNvPr id="48" name="Rectangle 47">
            <a:extLst>
              <a:ext uri="{FF2B5EF4-FFF2-40B4-BE49-F238E27FC236}">
                <a16:creationId xmlns:a16="http://schemas.microsoft.com/office/drawing/2014/main" id="{CB53F693-2C29-490D-9168-0F6765BA31FD}"/>
              </a:ext>
            </a:extLst>
          </p:cNvPr>
          <p:cNvSpPr/>
          <p:nvPr/>
        </p:nvSpPr>
        <p:spPr>
          <a:xfrm>
            <a:off x="2406209" y="1462332"/>
            <a:ext cx="6361386" cy="478023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itle 1">
            <a:extLst>
              <a:ext uri="{FF2B5EF4-FFF2-40B4-BE49-F238E27FC236}">
                <a16:creationId xmlns:a16="http://schemas.microsoft.com/office/drawing/2014/main" id="{BE71DE71-C245-4557-B36D-DDAE59362534}"/>
              </a:ext>
            </a:extLst>
          </p:cNvPr>
          <p:cNvSpPr txBox="1">
            <a:spLocks/>
          </p:cNvSpPr>
          <p:nvPr/>
        </p:nvSpPr>
        <p:spPr>
          <a:xfrm>
            <a:off x="2610338" y="-50348"/>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Environmental Benefits</a:t>
            </a:r>
          </a:p>
        </p:txBody>
      </p:sp>
      <p:sp>
        <p:nvSpPr>
          <p:cNvPr id="29" name="Title 1">
            <a:extLst>
              <a:ext uri="{FF2B5EF4-FFF2-40B4-BE49-F238E27FC236}">
                <a16:creationId xmlns:a16="http://schemas.microsoft.com/office/drawing/2014/main" id="{DC36E86C-27E2-47E7-8416-35E3438DA4F2}"/>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CART Benefits Module</a:t>
            </a:r>
          </a:p>
        </p:txBody>
      </p:sp>
      <p:cxnSp>
        <p:nvCxnSpPr>
          <p:cNvPr id="30" name="Straight Connector 29">
            <a:extLst>
              <a:ext uri="{FF2B5EF4-FFF2-40B4-BE49-F238E27FC236}">
                <a16:creationId xmlns:a16="http://schemas.microsoft.com/office/drawing/2014/main" id="{55B81EB1-624D-45A8-AECD-49B68F437510}"/>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CD19A0DD-1786-4AF1-B727-37A066B25686}"/>
              </a:ext>
            </a:extLst>
          </p:cNvPr>
          <p:cNvCxnSpPr>
            <a:cxnSpLocks/>
          </p:cNvCxnSpPr>
          <p:nvPr/>
        </p:nvCxnSpPr>
        <p:spPr>
          <a:xfrm flipV="1">
            <a:off x="6516414" y="5105400"/>
            <a:ext cx="417786" cy="246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DD8024B-36A8-44C1-9CE6-750FE4031574}"/>
              </a:ext>
            </a:extLst>
          </p:cNvPr>
          <p:cNvSpPr txBox="1"/>
          <p:nvPr/>
        </p:nvSpPr>
        <p:spPr>
          <a:xfrm>
            <a:off x="2563767" y="1435894"/>
            <a:ext cx="1364476" cy="1200329"/>
          </a:xfrm>
          <a:prstGeom prst="rect">
            <a:avLst/>
          </a:prstGeom>
          <a:noFill/>
        </p:spPr>
        <p:txBody>
          <a:bodyPr wrap="none" rtlCol="0">
            <a:spAutoFit/>
          </a:bodyPr>
          <a:lstStyle/>
          <a:p>
            <a:pPr algn="ctr"/>
            <a:r>
              <a:rPr lang="en-US" sz="2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Dynamic </a:t>
            </a:r>
          </a:p>
          <a:p>
            <a:pPr algn="ctr"/>
            <a:r>
              <a:rPr lang="en-US" sz="2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Soil  </a:t>
            </a:r>
          </a:p>
          <a:p>
            <a:pPr algn="ctr"/>
            <a:r>
              <a:rPr lang="en-US" sz="2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HUB</a:t>
            </a:r>
          </a:p>
        </p:txBody>
      </p:sp>
      <p:cxnSp>
        <p:nvCxnSpPr>
          <p:cNvPr id="12" name="Straight Arrow Connector 11">
            <a:extLst>
              <a:ext uri="{FF2B5EF4-FFF2-40B4-BE49-F238E27FC236}">
                <a16:creationId xmlns:a16="http://schemas.microsoft.com/office/drawing/2014/main" id="{A25BB4C3-0FB5-43C8-AA8D-78A902C343A3}"/>
              </a:ext>
            </a:extLst>
          </p:cNvPr>
          <p:cNvCxnSpPr>
            <a:cxnSpLocks/>
            <a:stCxn id="35" idx="3"/>
            <a:endCxn id="47" idx="2"/>
          </p:cNvCxnSpPr>
          <p:nvPr/>
        </p:nvCxnSpPr>
        <p:spPr>
          <a:xfrm>
            <a:off x="3928243" y="2036059"/>
            <a:ext cx="719957" cy="40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B041E5-93E4-4201-AAE6-18B408CC8A54}"/>
              </a:ext>
            </a:extLst>
          </p:cNvPr>
          <p:cNvCxnSpPr>
            <a:cxnSpLocks/>
            <a:endCxn id="37" idx="1"/>
          </p:cNvCxnSpPr>
          <p:nvPr/>
        </p:nvCxnSpPr>
        <p:spPr>
          <a:xfrm flipV="1">
            <a:off x="3914617" y="5733060"/>
            <a:ext cx="581187" cy="28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Flowchart: Punched Tape 16">
            <a:extLst>
              <a:ext uri="{FF2B5EF4-FFF2-40B4-BE49-F238E27FC236}">
                <a16:creationId xmlns:a16="http://schemas.microsoft.com/office/drawing/2014/main" id="{DDCC2726-E4AA-46C4-95C2-50A14F4830C1}"/>
              </a:ext>
            </a:extLst>
          </p:cNvPr>
          <p:cNvSpPr/>
          <p:nvPr/>
        </p:nvSpPr>
        <p:spPr>
          <a:xfrm>
            <a:off x="6900627" y="4343400"/>
            <a:ext cx="1866968" cy="1183912"/>
          </a:xfrm>
          <a:prstGeom prst="flowChartPunchedTap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2C76"/>
                </a:solidFill>
              </a:rPr>
              <a:t>RIAD</a:t>
            </a:r>
          </a:p>
          <a:p>
            <a:pPr algn="ctr"/>
            <a:r>
              <a:rPr lang="en-US" dirty="0">
                <a:solidFill>
                  <a:srgbClr val="002C76"/>
                </a:solidFill>
              </a:rPr>
              <a:t>Outcomes Team</a:t>
            </a:r>
          </a:p>
        </p:txBody>
      </p:sp>
      <p:sp>
        <p:nvSpPr>
          <p:cNvPr id="40" name="TextBox 39">
            <a:extLst>
              <a:ext uri="{FF2B5EF4-FFF2-40B4-BE49-F238E27FC236}">
                <a16:creationId xmlns:a16="http://schemas.microsoft.com/office/drawing/2014/main" id="{403CEC93-2D9C-4071-A11C-030529DA5DF4}"/>
              </a:ext>
            </a:extLst>
          </p:cNvPr>
          <p:cNvSpPr txBox="1"/>
          <p:nvPr/>
        </p:nvSpPr>
        <p:spPr>
          <a:xfrm>
            <a:off x="6841499" y="1482383"/>
            <a:ext cx="1985223" cy="1200329"/>
          </a:xfrm>
          <a:prstGeom prst="rect">
            <a:avLst/>
          </a:prstGeom>
          <a:noFill/>
        </p:spPr>
        <p:txBody>
          <a:bodyPr wrap="none" rtlCol="0">
            <a:spAutoFit/>
          </a:bodyPr>
          <a:lstStyle/>
          <a:p>
            <a:pPr algn="ctr"/>
            <a:r>
              <a:rPr lang="en-US" sz="2400" dirty="0">
                <a:latin typeface="Calibri" panose="020F0502020204030204" pitchFamily="34" charset="0"/>
                <a:cs typeface="Calibri" panose="020F0502020204030204" pitchFamily="34" charset="0"/>
              </a:rPr>
              <a:t>CEAP, LGU </a:t>
            </a:r>
          </a:p>
          <a:p>
            <a:pPr algn="ctr"/>
            <a:r>
              <a:rPr lang="en-US" sz="2400" dirty="0">
                <a:latin typeface="Calibri" panose="020F0502020204030204" pitchFamily="34" charset="0"/>
                <a:cs typeface="Calibri" panose="020F0502020204030204" pitchFamily="34" charset="0"/>
              </a:rPr>
              <a:t>Research; </a:t>
            </a:r>
          </a:p>
          <a:p>
            <a:pPr algn="ctr"/>
            <a:r>
              <a:rPr lang="en-US" sz="2400" dirty="0">
                <a:latin typeface="Calibri" panose="020F0502020204030204" pitchFamily="34" charset="0"/>
                <a:cs typeface="Calibri" panose="020F0502020204030204" pitchFamily="34" charset="0"/>
              </a:rPr>
              <a:t>Empirical Data</a:t>
            </a:r>
          </a:p>
        </p:txBody>
      </p:sp>
      <p:cxnSp>
        <p:nvCxnSpPr>
          <p:cNvPr id="43" name="Straight Arrow Connector 42">
            <a:extLst>
              <a:ext uri="{FF2B5EF4-FFF2-40B4-BE49-F238E27FC236}">
                <a16:creationId xmlns:a16="http://schemas.microsoft.com/office/drawing/2014/main" id="{E1EE568C-5EC8-4531-A310-A099B1167A75}"/>
              </a:ext>
            </a:extLst>
          </p:cNvPr>
          <p:cNvCxnSpPr>
            <a:cxnSpLocks/>
            <a:stCxn id="40" idx="1"/>
            <a:endCxn id="47" idx="6"/>
          </p:cNvCxnSpPr>
          <p:nvPr/>
        </p:nvCxnSpPr>
        <p:spPr>
          <a:xfrm flipH="1" flipV="1">
            <a:off x="6400799" y="2076441"/>
            <a:ext cx="440700" cy="6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02FE470-4175-41C2-9683-E55C08D2D83E}"/>
              </a:ext>
            </a:extLst>
          </p:cNvPr>
          <p:cNvCxnSpPr>
            <a:cxnSpLocks/>
            <a:endCxn id="54" idx="3"/>
          </p:cNvCxnSpPr>
          <p:nvPr/>
        </p:nvCxnSpPr>
        <p:spPr>
          <a:xfrm flipH="1">
            <a:off x="2117543" y="4788511"/>
            <a:ext cx="2569090" cy="697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0393F855-4614-4183-97E1-0CA54ECF2648}"/>
              </a:ext>
            </a:extLst>
          </p:cNvPr>
          <p:cNvSpPr/>
          <p:nvPr/>
        </p:nvSpPr>
        <p:spPr>
          <a:xfrm>
            <a:off x="364943" y="5105400"/>
            <a:ext cx="1752600" cy="7620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CART Ranking</a:t>
            </a:r>
          </a:p>
          <a:p>
            <a:pPr algn="ctr"/>
            <a:r>
              <a:rPr lang="en-US" sz="1200" dirty="0">
                <a:latin typeface="Calibri" panose="020F0502020204030204" pitchFamily="34" charset="0"/>
                <a:cs typeface="Calibri" panose="020F0502020204030204" pitchFamily="34" charset="0"/>
              </a:rPr>
              <a:t>Efficiency Scoring</a:t>
            </a:r>
          </a:p>
        </p:txBody>
      </p:sp>
      <p:sp>
        <p:nvSpPr>
          <p:cNvPr id="36" name="TextBox 35">
            <a:extLst>
              <a:ext uri="{FF2B5EF4-FFF2-40B4-BE49-F238E27FC236}">
                <a16:creationId xmlns:a16="http://schemas.microsoft.com/office/drawing/2014/main" id="{59ACAD1D-F87B-455B-9F17-281587D95437}"/>
              </a:ext>
            </a:extLst>
          </p:cNvPr>
          <p:cNvSpPr txBox="1"/>
          <p:nvPr/>
        </p:nvSpPr>
        <p:spPr>
          <a:xfrm>
            <a:off x="7959046" y="4290441"/>
            <a:ext cx="705642" cy="461665"/>
          </a:xfrm>
          <a:prstGeom prst="rect">
            <a:avLst/>
          </a:prstGeom>
          <a:noFill/>
        </p:spPr>
        <p:txBody>
          <a:bodyPr wrap="none" rtlCol="0">
            <a:spAutoFit/>
          </a:bodyPr>
          <a:lstStyle/>
          <a:p>
            <a:pPr algn="ctr"/>
            <a:r>
              <a:rPr lang="en-US" sz="2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CPD</a:t>
            </a:r>
          </a:p>
        </p:txBody>
      </p:sp>
      <p:sp>
        <p:nvSpPr>
          <p:cNvPr id="3" name="Rectangle 2">
            <a:extLst>
              <a:ext uri="{FF2B5EF4-FFF2-40B4-BE49-F238E27FC236}">
                <a16:creationId xmlns:a16="http://schemas.microsoft.com/office/drawing/2014/main" id="{26DC3B53-DE51-4CDE-BB45-B00AEA0A6A86}"/>
              </a:ext>
            </a:extLst>
          </p:cNvPr>
          <p:cNvSpPr/>
          <p:nvPr/>
        </p:nvSpPr>
        <p:spPr>
          <a:xfrm>
            <a:off x="4903365" y="4752106"/>
            <a:ext cx="646331" cy="369332"/>
          </a:xfrm>
          <a:prstGeom prst="rect">
            <a:avLst/>
          </a:prstGeom>
          <a:noFill/>
        </p:spPr>
        <p:txBody>
          <a:bodyPr wrap="none" lIns="91440" tIns="45720" rIns="91440" bIns="45720">
            <a:spAutoFit/>
          </a:bodyPr>
          <a:lstStyle/>
          <a:p>
            <a:pPr algn="ctr"/>
            <a:r>
              <a:rPr lang="en-US" b="0" cap="none" spc="0" dirty="0">
                <a:ln w="0"/>
                <a:gradFill>
                  <a:gsLst>
                    <a:gs pos="21000">
                      <a:srgbClr val="53575C"/>
                    </a:gs>
                    <a:gs pos="88000">
                      <a:srgbClr val="C5C7CA"/>
                    </a:gs>
                  </a:gsLst>
                  <a:lin ang="5400000"/>
                </a:gradFill>
                <a:effectLst/>
              </a:rPr>
              <a:t>ACT</a:t>
            </a:r>
          </a:p>
        </p:txBody>
      </p:sp>
      <p:sp>
        <p:nvSpPr>
          <p:cNvPr id="38" name="Rectangle 37">
            <a:extLst>
              <a:ext uri="{FF2B5EF4-FFF2-40B4-BE49-F238E27FC236}">
                <a16:creationId xmlns:a16="http://schemas.microsoft.com/office/drawing/2014/main" id="{A06C109B-A3A2-4B72-9DC7-BA4A79669B52}"/>
              </a:ext>
            </a:extLst>
          </p:cNvPr>
          <p:cNvSpPr/>
          <p:nvPr/>
        </p:nvSpPr>
        <p:spPr>
          <a:xfrm>
            <a:off x="5476444" y="4738403"/>
            <a:ext cx="1313180" cy="369332"/>
          </a:xfrm>
          <a:prstGeom prst="rect">
            <a:avLst/>
          </a:prstGeom>
          <a:noFill/>
        </p:spPr>
        <p:txBody>
          <a:bodyPr wrap="none" lIns="91440" tIns="45720" rIns="91440" bIns="45720">
            <a:spAutoFit/>
          </a:bodyPr>
          <a:lstStyle/>
          <a:p>
            <a:pPr algn="ctr"/>
            <a:r>
              <a:rPr lang="en-US" b="0" cap="none" spc="0" dirty="0">
                <a:ln w="0"/>
                <a:gradFill>
                  <a:gsLst>
                    <a:gs pos="21000">
                      <a:srgbClr val="53575C"/>
                    </a:gs>
                    <a:gs pos="88000">
                      <a:srgbClr val="C5C7CA"/>
                    </a:gs>
                  </a:gsLst>
                  <a:lin ang="5400000"/>
                </a:gradFill>
                <a:effectLst/>
              </a:rPr>
              <a:t>Economics</a:t>
            </a:r>
          </a:p>
        </p:txBody>
      </p:sp>
    </p:spTree>
    <p:extLst>
      <p:ext uri="{BB962C8B-B14F-4D97-AF65-F5344CB8AC3E}">
        <p14:creationId xmlns:p14="http://schemas.microsoft.com/office/powerpoint/2010/main" val="2362689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3C06D4-0E39-4167-AC25-CE65B5B86EF1}"/>
              </a:ext>
            </a:extLst>
          </p:cNvPr>
          <p:cNvSpPr>
            <a:spLocks noGrp="1"/>
          </p:cNvSpPr>
          <p:nvPr>
            <p:ph idx="1"/>
          </p:nvPr>
        </p:nvSpPr>
        <p:spPr>
          <a:xfrm>
            <a:off x="304800" y="1447800"/>
            <a:ext cx="8458200" cy="4952998"/>
          </a:xfrm>
        </p:spPr>
        <p:txBody>
          <a:bodyPr>
            <a:noAutofit/>
          </a:bodyPr>
          <a:lstStyle/>
          <a:p>
            <a:r>
              <a:rPr lang="en-US" sz="2400" b="0" u="sng" dirty="0">
                <a:latin typeface="Calibri" panose="020F0502020204030204" pitchFamily="34" charset="0"/>
                <a:cs typeface="Calibri" panose="020F0502020204030204" pitchFamily="34" charset="0"/>
              </a:rPr>
              <a:t>Features Needed:</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Configurable Data Structure at the Land Unit Level</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Configurable Benefit Finder and Supporting Benefit Tables</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Configurable Land Unit/Plan Level Products</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Configurable Landscape/Watershed Level Reports</a:t>
            </a:r>
          </a:p>
          <a:p>
            <a:endParaRPr lang="en-US" sz="2400" b="0" dirty="0">
              <a:latin typeface="Calibri" panose="020F0502020204030204" pitchFamily="34" charset="0"/>
              <a:cs typeface="Calibri" panose="020F0502020204030204" pitchFamily="34" charset="0"/>
            </a:endParaRPr>
          </a:p>
          <a:p>
            <a:r>
              <a:rPr lang="en-US" sz="2400" b="0" u="sng" dirty="0">
                <a:latin typeface="Calibri" panose="020F0502020204030204" pitchFamily="34" charset="0"/>
                <a:cs typeface="Calibri" panose="020F0502020204030204" pitchFamily="34" charset="0"/>
              </a:rPr>
              <a:t>Beyond MVP:</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Service Engine for Advanced Benefits (Integrated w/ surveys)</a:t>
            </a:r>
          </a:p>
          <a:p>
            <a:pPr marL="342900" indent="-342900">
              <a:buFont typeface="Arial" panose="020B0604020202020204" pitchFamily="34" charset="0"/>
              <a:buChar char="•"/>
            </a:pPr>
            <a:r>
              <a:rPr lang="en-US" sz="2400" i="1" u="sng" dirty="0">
                <a:latin typeface="Calibri" panose="020F0502020204030204" pitchFamily="34" charset="0"/>
                <a:cs typeface="Calibri" panose="020F0502020204030204" pitchFamily="34" charset="0"/>
              </a:rPr>
              <a:t>Environmental Benefits </a:t>
            </a:r>
            <a:r>
              <a:rPr lang="en-US" sz="2400" b="0" dirty="0">
                <a:latin typeface="Calibri" panose="020F0502020204030204" pitchFamily="34" charset="0"/>
                <a:cs typeface="Calibri" panose="020F0502020204030204" pitchFamily="34" charset="0"/>
              </a:rPr>
              <a:t>Area Planning Tools (</a:t>
            </a:r>
            <a:r>
              <a:rPr lang="en-US" sz="2400" b="0" dirty="0" err="1">
                <a:latin typeface="Calibri" panose="020F0502020204030204" pitchFamily="34" charset="0"/>
                <a:cs typeface="Calibri" panose="020F0502020204030204" pitchFamily="34" charset="0"/>
              </a:rPr>
              <a:t>e.g</a:t>
            </a:r>
            <a:r>
              <a:rPr lang="en-US" sz="2400" b="0" dirty="0">
                <a:latin typeface="Calibri" panose="020F0502020204030204" pitchFamily="34" charset="0"/>
                <a:cs typeface="Calibri" panose="020F0502020204030204" pitchFamily="34" charset="0"/>
              </a:rPr>
              <a:t> link w/ACPF)</a:t>
            </a:r>
          </a:p>
          <a:p>
            <a:endParaRPr lang="en-US" sz="2400"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4C1C5D5-FC06-42AB-A989-8692B617ABC1}"/>
              </a:ext>
            </a:extLst>
          </p:cNvPr>
          <p:cNvSpPr>
            <a:spLocks noGrp="1"/>
          </p:cNvSpPr>
          <p:nvPr>
            <p:ph type="sldNum" sz="quarter" idx="12"/>
          </p:nvPr>
        </p:nvSpPr>
        <p:spPr/>
        <p:txBody>
          <a:bodyPr/>
          <a:lstStyle/>
          <a:p>
            <a:fld id="{4219272A-714B-4394-91B3-C883D28F4F8C}" type="slidenum">
              <a:rPr lang="en-US" smtClean="0"/>
              <a:t>32</a:t>
            </a:fld>
            <a:endParaRPr lang="en-US" dirty="0"/>
          </a:p>
        </p:txBody>
      </p:sp>
      <p:sp>
        <p:nvSpPr>
          <p:cNvPr id="5" name="Title 1">
            <a:extLst>
              <a:ext uri="{FF2B5EF4-FFF2-40B4-BE49-F238E27FC236}">
                <a16:creationId xmlns:a16="http://schemas.microsoft.com/office/drawing/2014/main" id="{CE315EF1-672A-40CA-A11C-DBAD8226E9A7}"/>
              </a:ext>
            </a:extLst>
          </p:cNvPr>
          <p:cNvSpPr txBox="1">
            <a:spLocks/>
          </p:cNvSpPr>
          <p:nvPr/>
        </p:nvSpPr>
        <p:spPr>
          <a:xfrm>
            <a:off x="2610338" y="-50348"/>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Features Needed</a:t>
            </a:r>
          </a:p>
        </p:txBody>
      </p:sp>
      <p:sp>
        <p:nvSpPr>
          <p:cNvPr id="6" name="Title 1">
            <a:extLst>
              <a:ext uri="{FF2B5EF4-FFF2-40B4-BE49-F238E27FC236}">
                <a16:creationId xmlns:a16="http://schemas.microsoft.com/office/drawing/2014/main" id="{D146F2DC-8B56-4BEB-B305-83E0C307AB82}"/>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CART Benefits Module</a:t>
            </a:r>
          </a:p>
        </p:txBody>
      </p:sp>
      <p:cxnSp>
        <p:nvCxnSpPr>
          <p:cNvPr id="7" name="Straight Connector 6">
            <a:extLst>
              <a:ext uri="{FF2B5EF4-FFF2-40B4-BE49-F238E27FC236}">
                <a16:creationId xmlns:a16="http://schemas.microsoft.com/office/drawing/2014/main" id="{A2FD632C-536C-4F51-8F97-8DDC470F64DD}"/>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C2DF2E16-129C-4031-83A0-87805394A75E}"/>
              </a:ext>
            </a:extLst>
          </p:cNvPr>
          <p:cNvSpPr/>
          <p:nvPr/>
        </p:nvSpPr>
        <p:spPr>
          <a:xfrm>
            <a:off x="2089942" y="5789382"/>
            <a:ext cx="4964115" cy="646331"/>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Part of 3-Year IRB Plan</a:t>
            </a:r>
          </a:p>
        </p:txBody>
      </p:sp>
    </p:spTree>
    <p:extLst>
      <p:ext uri="{BB962C8B-B14F-4D97-AF65-F5344CB8AC3E}">
        <p14:creationId xmlns:p14="http://schemas.microsoft.com/office/powerpoint/2010/main" val="184490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33</a:t>
            </a:fld>
            <a:endParaRPr lang="en-US" dirty="0"/>
          </a:p>
        </p:txBody>
      </p:sp>
      <p:sp>
        <p:nvSpPr>
          <p:cNvPr id="8" name="Title 1">
            <a:extLst>
              <a:ext uri="{FF2B5EF4-FFF2-40B4-BE49-F238E27FC236}">
                <a16:creationId xmlns:a16="http://schemas.microsoft.com/office/drawing/2014/main" id="{8F250905-F057-45B7-B243-F0A8EF1C3C67}"/>
              </a:ext>
            </a:extLst>
          </p:cNvPr>
          <p:cNvSpPr>
            <a:spLocks noGrp="1"/>
          </p:cNvSpPr>
          <p:nvPr>
            <p:ph type="title"/>
          </p:nvPr>
        </p:nvSpPr>
        <p:spPr>
          <a:xfrm>
            <a:off x="261813" y="559957"/>
            <a:ext cx="8805985"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THANK YOU!</a:t>
            </a:r>
            <a:endParaRPr lang="en-US"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871193D1-6E2E-4E50-BFEA-CAE0C97C4B36}"/>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D91A2AB9-5DED-4761-886D-7354FE2F310B}"/>
              </a:ext>
            </a:extLst>
          </p:cNvPr>
          <p:cNvPicPr>
            <a:picLocks noChangeAspect="1"/>
          </p:cNvPicPr>
          <p:nvPr/>
        </p:nvPicPr>
        <p:blipFill>
          <a:blip r:embed="rId2"/>
          <a:stretch>
            <a:fillRect/>
          </a:stretch>
        </p:blipFill>
        <p:spPr>
          <a:xfrm>
            <a:off x="1305169" y="1750402"/>
            <a:ext cx="6533662" cy="4900247"/>
          </a:xfrm>
          <a:prstGeom prst="rect">
            <a:avLst/>
          </a:prstGeom>
        </p:spPr>
      </p:pic>
      <p:sp>
        <p:nvSpPr>
          <p:cNvPr id="7" name="Title 1">
            <a:extLst>
              <a:ext uri="{FF2B5EF4-FFF2-40B4-BE49-F238E27FC236}">
                <a16:creationId xmlns:a16="http://schemas.microsoft.com/office/drawing/2014/main" id="{F3DA3A6E-3CE2-415A-BE01-958524F24474}"/>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SPSD Leadership</a:t>
            </a:r>
          </a:p>
        </p:txBody>
      </p:sp>
    </p:spTree>
    <p:extLst>
      <p:ext uri="{BB962C8B-B14F-4D97-AF65-F5344CB8AC3E}">
        <p14:creationId xmlns:p14="http://schemas.microsoft.com/office/powerpoint/2010/main" val="3175104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72C681-FB0E-4A21-AEE1-09C2EE614255}"/>
              </a:ext>
            </a:extLst>
          </p:cNvPr>
          <p:cNvPicPr>
            <a:picLocks noChangeAspect="1"/>
          </p:cNvPicPr>
          <p:nvPr/>
        </p:nvPicPr>
        <p:blipFill>
          <a:blip r:embed="rId3"/>
          <a:stretch>
            <a:fillRect/>
          </a:stretch>
        </p:blipFill>
        <p:spPr>
          <a:xfrm>
            <a:off x="-228600" y="1447805"/>
            <a:ext cx="9677400" cy="5410195"/>
          </a:xfrm>
          <a:prstGeom prst="rect">
            <a:avLst/>
          </a:prstGeom>
        </p:spPr>
      </p:pic>
      <p:cxnSp>
        <p:nvCxnSpPr>
          <p:cNvPr id="5" name="Straight Connector 4">
            <a:extLst>
              <a:ext uri="{FF2B5EF4-FFF2-40B4-BE49-F238E27FC236}">
                <a16:creationId xmlns:a16="http://schemas.microsoft.com/office/drawing/2014/main" id="{3D00F5EE-D9E8-4AA2-9FD5-FBF0F325DFD1}"/>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8113565C-D692-4877-B63E-3D0EBB5B70E8}"/>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
        <p:nvSpPr>
          <p:cNvPr id="8" name="Rectangle 7">
            <a:extLst>
              <a:ext uri="{FF2B5EF4-FFF2-40B4-BE49-F238E27FC236}">
                <a16:creationId xmlns:a16="http://schemas.microsoft.com/office/drawing/2014/main" id="{642963FA-D27F-421C-9CFF-E3D8C1FF5BA7}"/>
              </a:ext>
            </a:extLst>
          </p:cNvPr>
          <p:cNvSpPr/>
          <p:nvPr/>
        </p:nvSpPr>
        <p:spPr>
          <a:xfrm>
            <a:off x="5218669" y="5181600"/>
            <a:ext cx="3849131" cy="163121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rgbClr val="FFA937"/>
                </a:solidFill>
                <a:effectLst/>
              </a:rPr>
              <a:t>Average </a:t>
            </a:r>
            <a:r>
              <a:rPr lang="en-US" sz="2000" b="1" i="1" u="sng" cap="none" spc="0" dirty="0">
                <a:ln/>
                <a:solidFill>
                  <a:srgbClr val="FF0000"/>
                </a:solidFill>
                <a:effectLst/>
              </a:rPr>
              <a:t>Planned</a:t>
            </a:r>
            <a:r>
              <a:rPr lang="en-US" sz="2000" b="1" cap="none" spc="0" dirty="0">
                <a:ln/>
                <a:solidFill>
                  <a:srgbClr val="FFA937"/>
                </a:solidFill>
                <a:effectLst/>
              </a:rPr>
              <a:t> Condition</a:t>
            </a:r>
          </a:p>
          <a:p>
            <a:pPr algn="ctr"/>
            <a:r>
              <a:rPr lang="en-US" sz="2000" b="1" dirty="0">
                <a:ln/>
                <a:solidFill>
                  <a:srgbClr val="FFA937"/>
                </a:solidFill>
              </a:rPr>
              <a:t>Geospatial + Existing Practice</a:t>
            </a:r>
          </a:p>
          <a:p>
            <a:pPr algn="ctr"/>
            <a:r>
              <a:rPr lang="en-US" sz="2000" b="1" dirty="0">
                <a:ln/>
                <a:solidFill>
                  <a:srgbClr val="FFA937"/>
                </a:solidFill>
              </a:rPr>
              <a:t>f</a:t>
            </a:r>
            <a:r>
              <a:rPr lang="en-US" sz="2000" b="1" cap="none" spc="0" dirty="0">
                <a:ln/>
                <a:solidFill>
                  <a:srgbClr val="FFA937"/>
                </a:solidFill>
                <a:effectLst/>
              </a:rPr>
              <a:t>or WQ Resource Concerns</a:t>
            </a:r>
          </a:p>
          <a:p>
            <a:pPr algn="ctr"/>
            <a:r>
              <a:rPr lang="en-US" sz="2000" b="1" dirty="0">
                <a:ln/>
                <a:solidFill>
                  <a:srgbClr val="FFA937"/>
                </a:solidFill>
              </a:rPr>
              <a:t>on Cropland</a:t>
            </a:r>
          </a:p>
          <a:p>
            <a:pPr algn="ctr"/>
            <a:r>
              <a:rPr lang="en-US" sz="2000" b="1" i="1" u="sng" dirty="0">
                <a:ln/>
                <a:solidFill>
                  <a:srgbClr val="FFA937"/>
                </a:solidFill>
              </a:rPr>
              <a:t>APPLICATIONS</a:t>
            </a:r>
            <a:endParaRPr lang="en-US" sz="2000" b="1" i="1" u="sng" cap="none" spc="0" dirty="0">
              <a:ln/>
              <a:solidFill>
                <a:srgbClr val="FFA937"/>
              </a:solidFill>
              <a:effectLst/>
            </a:endParaRPr>
          </a:p>
        </p:txBody>
      </p:sp>
    </p:spTree>
    <p:extLst>
      <p:ext uri="{BB962C8B-B14F-4D97-AF65-F5344CB8AC3E}">
        <p14:creationId xmlns:p14="http://schemas.microsoft.com/office/powerpoint/2010/main" val="3071635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B928-F5C1-4DDC-9A7D-F25C01A1CA5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03664D4-2B9C-4FBB-B665-33B3ED7FEB12}"/>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04845B40-847B-4F55-8428-BF9ABEDCA6F7}"/>
              </a:ext>
            </a:extLst>
          </p:cNvPr>
          <p:cNvPicPr>
            <a:picLocks noChangeAspect="1"/>
          </p:cNvPicPr>
          <p:nvPr/>
        </p:nvPicPr>
        <p:blipFill>
          <a:blip r:embed="rId3"/>
          <a:stretch>
            <a:fillRect/>
          </a:stretch>
        </p:blipFill>
        <p:spPr>
          <a:xfrm>
            <a:off x="0" y="1023523"/>
            <a:ext cx="9144000" cy="4810955"/>
          </a:xfrm>
          <a:prstGeom prst="rect">
            <a:avLst/>
          </a:prstGeom>
        </p:spPr>
      </p:pic>
    </p:spTree>
    <p:extLst>
      <p:ext uri="{BB962C8B-B14F-4D97-AF65-F5344CB8AC3E}">
        <p14:creationId xmlns:p14="http://schemas.microsoft.com/office/powerpoint/2010/main" val="3937820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AFE68-4F9C-4769-9588-2A8680CB12B0}"/>
              </a:ext>
            </a:extLst>
          </p:cNvPr>
          <p:cNvPicPr>
            <a:picLocks noChangeAspect="1"/>
          </p:cNvPicPr>
          <p:nvPr/>
        </p:nvPicPr>
        <p:blipFill>
          <a:blip r:embed="rId3"/>
          <a:stretch>
            <a:fillRect/>
          </a:stretch>
        </p:blipFill>
        <p:spPr>
          <a:xfrm>
            <a:off x="2738537" y="857250"/>
            <a:ext cx="3666926" cy="5143500"/>
          </a:xfrm>
          <a:prstGeom prst="rect">
            <a:avLst/>
          </a:prstGeom>
        </p:spPr>
      </p:pic>
    </p:spTree>
    <p:extLst>
      <p:ext uri="{BB962C8B-B14F-4D97-AF65-F5344CB8AC3E}">
        <p14:creationId xmlns:p14="http://schemas.microsoft.com/office/powerpoint/2010/main" val="2688358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0FF1D-71A0-4DD3-8A5C-94D57F7BBE43}"/>
              </a:ext>
            </a:extLst>
          </p:cNvPr>
          <p:cNvPicPr>
            <a:picLocks noChangeAspect="1"/>
          </p:cNvPicPr>
          <p:nvPr/>
        </p:nvPicPr>
        <p:blipFill>
          <a:blip r:embed="rId3"/>
          <a:stretch>
            <a:fillRect/>
          </a:stretch>
        </p:blipFill>
        <p:spPr>
          <a:xfrm>
            <a:off x="0" y="1731516"/>
            <a:ext cx="9144000" cy="5143500"/>
          </a:xfrm>
          <a:prstGeom prst="rect">
            <a:avLst/>
          </a:prstGeom>
        </p:spPr>
      </p:pic>
      <p:cxnSp>
        <p:nvCxnSpPr>
          <p:cNvPr id="5" name="Straight Connector 4">
            <a:extLst>
              <a:ext uri="{FF2B5EF4-FFF2-40B4-BE49-F238E27FC236}">
                <a16:creationId xmlns:a16="http://schemas.microsoft.com/office/drawing/2014/main" id="{1E360494-A9D0-4062-8EB2-2DBA20E1649C}"/>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E7979485-D638-4AB3-B8A7-39C67BE8A828}"/>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spTree>
    <p:extLst>
      <p:ext uri="{BB962C8B-B14F-4D97-AF65-F5344CB8AC3E}">
        <p14:creationId xmlns:p14="http://schemas.microsoft.com/office/powerpoint/2010/main" val="1241021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360494-A9D0-4062-8EB2-2DBA20E1649C}"/>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E7979485-D638-4AB3-B8A7-39C67BE8A828}"/>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pic>
        <p:nvPicPr>
          <p:cNvPr id="2" name="Picture 1">
            <a:extLst>
              <a:ext uri="{FF2B5EF4-FFF2-40B4-BE49-F238E27FC236}">
                <a16:creationId xmlns:a16="http://schemas.microsoft.com/office/drawing/2014/main" id="{825F09A8-BA84-4C86-9F29-9412D9F66A9E}"/>
              </a:ext>
            </a:extLst>
          </p:cNvPr>
          <p:cNvPicPr>
            <a:picLocks noChangeAspect="1"/>
          </p:cNvPicPr>
          <p:nvPr/>
        </p:nvPicPr>
        <p:blipFill>
          <a:blip r:embed="rId3"/>
          <a:stretch>
            <a:fillRect/>
          </a:stretch>
        </p:blipFill>
        <p:spPr>
          <a:xfrm>
            <a:off x="0" y="1503665"/>
            <a:ext cx="9144000" cy="5354335"/>
          </a:xfrm>
          <a:prstGeom prst="rect">
            <a:avLst/>
          </a:prstGeom>
        </p:spPr>
      </p:pic>
    </p:spTree>
    <p:extLst>
      <p:ext uri="{BB962C8B-B14F-4D97-AF65-F5344CB8AC3E}">
        <p14:creationId xmlns:p14="http://schemas.microsoft.com/office/powerpoint/2010/main" val="2205920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360494-A9D0-4062-8EB2-2DBA20E1649C}"/>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6" name="Title 1">
            <a:extLst>
              <a:ext uri="{FF2B5EF4-FFF2-40B4-BE49-F238E27FC236}">
                <a16:creationId xmlns:a16="http://schemas.microsoft.com/office/drawing/2014/main" id="{E7979485-D638-4AB3-B8A7-39C67BE8A828}"/>
              </a:ext>
            </a:extLst>
          </p:cNvPr>
          <p:cNvSpPr txBox="1">
            <a:spLocks/>
          </p:cNvSpPr>
          <p:nvPr/>
        </p:nvSpPr>
        <p:spPr>
          <a:xfrm>
            <a:off x="261814" y="5599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a:t>
            </a:r>
          </a:p>
        </p:txBody>
      </p:sp>
      <p:pic>
        <p:nvPicPr>
          <p:cNvPr id="2" name="Picture 1">
            <a:extLst>
              <a:ext uri="{FF2B5EF4-FFF2-40B4-BE49-F238E27FC236}">
                <a16:creationId xmlns:a16="http://schemas.microsoft.com/office/drawing/2014/main" id="{629B2EE9-D909-45FF-B8C3-F75924A9FC99}"/>
              </a:ext>
            </a:extLst>
          </p:cNvPr>
          <p:cNvPicPr>
            <a:picLocks noChangeAspect="1"/>
          </p:cNvPicPr>
          <p:nvPr/>
        </p:nvPicPr>
        <p:blipFill>
          <a:blip r:embed="rId3"/>
          <a:stretch>
            <a:fillRect/>
          </a:stretch>
        </p:blipFill>
        <p:spPr>
          <a:xfrm>
            <a:off x="0" y="1503665"/>
            <a:ext cx="9144000" cy="5237525"/>
          </a:xfrm>
          <a:prstGeom prst="rect">
            <a:avLst/>
          </a:prstGeom>
        </p:spPr>
      </p:pic>
    </p:spTree>
    <p:extLst>
      <p:ext uri="{BB962C8B-B14F-4D97-AF65-F5344CB8AC3E}">
        <p14:creationId xmlns:p14="http://schemas.microsoft.com/office/powerpoint/2010/main" val="3628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3384A-9EDE-4B90-919B-38B6E783F63D}"/>
              </a:ext>
            </a:extLst>
          </p:cNvPr>
          <p:cNvSpPr>
            <a:spLocks noGrp="1"/>
          </p:cNvSpPr>
          <p:nvPr>
            <p:ph idx="1"/>
          </p:nvPr>
        </p:nvSpPr>
        <p:spPr>
          <a:xfrm>
            <a:off x="261814" y="1503665"/>
            <a:ext cx="8501186" cy="4525963"/>
          </a:xfrm>
        </p:spPr>
        <p:txBody>
          <a:bodyPr>
            <a:noAutofit/>
          </a:bodyPr>
          <a:lstStyle/>
          <a:p>
            <a:pPr marL="457200" indent="-457200">
              <a:buFont typeface="+mj-lt"/>
              <a:buAutoNum type="arabicPeriod"/>
            </a:pPr>
            <a:r>
              <a:rPr lang="en-US" sz="2400" b="0" dirty="0">
                <a:latin typeface="Calibri" panose="020F0502020204030204" pitchFamily="34" charset="0"/>
                <a:cs typeface="Calibri" panose="020F0502020204030204" pitchFamily="34" charset="0"/>
              </a:rPr>
              <a:t>Provides clear roles for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and </a:t>
            </a:r>
            <a:r>
              <a:rPr lang="en-US" sz="2400" i="1" u="sng" dirty="0">
                <a:latin typeface="Calibri" panose="020F0502020204030204" pitchFamily="34" charset="0"/>
                <a:cs typeface="Calibri" panose="020F0502020204030204" pitchFamily="34" charset="0"/>
              </a:rPr>
              <a:t>Outcomes</a:t>
            </a:r>
            <a:r>
              <a:rPr lang="en-US" sz="2400" b="0" dirty="0">
                <a:latin typeface="Calibri" panose="020F0502020204030204" pitchFamily="34" charset="0"/>
                <a:cs typeface="Calibri" panose="020F0502020204030204" pitchFamily="34" charset="0"/>
              </a:rPr>
              <a:t> within NRCS</a:t>
            </a:r>
          </a:p>
          <a:p>
            <a:pPr marL="457200" indent="-457200">
              <a:buFont typeface="+mj-lt"/>
              <a:buAutoNum type="arabicPeriod"/>
            </a:pPr>
            <a:r>
              <a:rPr lang="en-US" sz="2400" b="0" dirty="0">
                <a:latin typeface="Calibri" panose="020F0502020204030204" pitchFamily="34" charset="0"/>
                <a:cs typeface="Calibri" panose="020F0502020204030204" pitchFamily="34" charset="0"/>
              </a:rPr>
              <a:t>Facilitates the integration of Conservation Planning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and </a:t>
            </a:r>
            <a:r>
              <a:rPr lang="en-US" sz="2400" i="1" u="sng" dirty="0">
                <a:latin typeface="Calibri" panose="020F0502020204030204" pitchFamily="34" charset="0"/>
                <a:cs typeface="Calibri" panose="020F0502020204030204" pitchFamily="34" charset="0"/>
              </a:rPr>
              <a:t>Outcomes</a:t>
            </a:r>
          </a:p>
          <a:p>
            <a:pPr marL="457200" indent="-457200">
              <a:buFont typeface="+mj-lt"/>
              <a:buAutoNum type="arabicPeriod"/>
            </a:pPr>
            <a:r>
              <a:rPr lang="en-US" sz="2400" b="0" dirty="0">
                <a:latin typeface="Calibri" panose="020F0502020204030204" pitchFamily="34" charset="0"/>
                <a:cs typeface="Calibri" panose="020F0502020204030204" pitchFamily="34" charset="0"/>
              </a:rPr>
              <a:t>Capitalizes on science of soils database, CEAP, etc. for conservation planning</a:t>
            </a:r>
          </a:p>
          <a:p>
            <a:pPr marL="457200" indent="-457200">
              <a:buFont typeface="+mj-lt"/>
              <a:buAutoNum type="arabicPeriod"/>
            </a:pPr>
            <a:r>
              <a:rPr lang="en-US" sz="2400" b="0" dirty="0">
                <a:latin typeface="Calibri" panose="020F0502020204030204" pitchFamily="34" charset="0"/>
                <a:cs typeface="Calibri" panose="020F0502020204030204" pitchFamily="34" charset="0"/>
              </a:rPr>
              <a:t>Allows for estimation of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at individual, watershed, landscape, and national level; and by program (scalable and longitudinal) for both planned and installed conservation practices</a:t>
            </a:r>
          </a:p>
          <a:p>
            <a:pPr marL="457200" indent="-457200">
              <a:buFont typeface="+mj-lt"/>
              <a:buAutoNum type="arabicPeriod"/>
            </a:pPr>
            <a:r>
              <a:rPr lang="en-US" sz="2400" b="0" dirty="0">
                <a:latin typeface="Calibri" panose="020F0502020204030204" pitchFamily="34" charset="0"/>
                <a:cs typeface="Calibri" panose="020F0502020204030204" pitchFamily="34" charset="0"/>
              </a:rPr>
              <a:t>Improves CART planning data using the CAPP framework</a:t>
            </a:r>
          </a:p>
          <a:p>
            <a:pPr marL="457200" indent="-457200">
              <a:buFont typeface="+mj-lt"/>
              <a:buAutoNum type="arabicPeriod"/>
            </a:pPr>
            <a:r>
              <a:rPr lang="en-US" sz="2400" b="0" dirty="0">
                <a:latin typeface="Calibri" panose="020F0502020204030204" pitchFamily="34" charset="0"/>
                <a:cs typeface="Calibri" panose="020F0502020204030204" pitchFamily="34" charset="0"/>
              </a:rPr>
              <a:t>Facilitates future development of environmental services, and economics of conservation, and expansion of Outcomes</a:t>
            </a:r>
          </a:p>
          <a:p>
            <a:endParaRPr lang="en-US" sz="2400"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4</a:t>
            </a:fld>
            <a:endParaRPr lang="en-US" dirty="0"/>
          </a:p>
        </p:txBody>
      </p:sp>
      <p:sp>
        <p:nvSpPr>
          <p:cNvPr id="5" name="Title 1">
            <a:extLst>
              <a:ext uri="{FF2B5EF4-FFF2-40B4-BE49-F238E27FC236}">
                <a16:creationId xmlns:a16="http://schemas.microsoft.com/office/drawing/2014/main" id="{C4D2C30F-1F01-401F-BB87-FC2310AA54FD}"/>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Objectives</a:t>
            </a:r>
          </a:p>
        </p:txBody>
      </p:sp>
      <p:cxnSp>
        <p:nvCxnSpPr>
          <p:cNvPr id="7" name="Straight Connector 6">
            <a:extLst>
              <a:ext uri="{FF2B5EF4-FFF2-40B4-BE49-F238E27FC236}">
                <a16:creationId xmlns:a16="http://schemas.microsoft.com/office/drawing/2014/main" id="{D974F5F4-35BF-4C2B-B63B-83A66D8488FB}"/>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9" name="Title 1">
            <a:extLst>
              <a:ext uri="{FF2B5EF4-FFF2-40B4-BE49-F238E27FC236}">
                <a16:creationId xmlns:a16="http://schemas.microsoft.com/office/drawing/2014/main" id="{549EFFFF-A4E5-4664-AA03-9ABCC40B3B24}"/>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 and Outcomes</a:t>
            </a:r>
          </a:p>
        </p:txBody>
      </p:sp>
    </p:spTree>
    <p:extLst>
      <p:ext uri="{BB962C8B-B14F-4D97-AF65-F5344CB8AC3E}">
        <p14:creationId xmlns:p14="http://schemas.microsoft.com/office/powerpoint/2010/main" val="3322853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C930-119E-490D-AF68-EB9B7763E109}"/>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Technical Review</a:t>
            </a:r>
          </a:p>
        </p:txBody>
      </p:sp>
      <p:sp>
        <p:nvSpPr>
          <p:cNvPr id="3" name="Text Placeholder 2">
            <a:extLst>
              <a:ext uri="{FF2B5EF4-FFF2-40B4-BE49-F238E27FC236}">
                <a16:creationId xmlns:a16="http://schemas.microsoft.com/office/drawing/2014/main" id="{57C1C1C7-26B8-41B7-9025-3A7F49D72506}"/>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03CD9F4-C19B-4547-A2A0-E52FAABBFB58}"/>
              </a:ext>
            </a:extLst>
          </p:cNvPr>
          <p:cNvSpPr>
            <a:spLocks noGrp="1"/>
          </p:cNvSpPr>
          <p:nvPr>
            <p:ph type="sldNum" sz="quarter" idx="4"/>
          </p:nvPr>
        </p:nvSpPr>
        <p:spPr/>
        <p:txBody>
          <a:bodyPr/>
          <a:lstStyle/>
          <a:p>
            <a:fld id="{39FC9244-15B3-8F40-A6D8-795DD2FF1F30}" type="slidenum">
              <a:rPr lang="en-US" smtClean="0"/>
              <a:pPr/>
              <a:t>40</a:t>
            </a:fld>
            <a:endParaRPr lang="en-US" dirty="0"/>
          </a:p>
        </p:txBody>
      </p:sp>
    </p:spTree>
    <p:extLst>
      <p:ext uri="{BB962C8B-B14F-4D97-AF65-F5344CB8AC3E}">
        <p14:creationId xmlns:p14="http://schemas.microsoft.com/office/powerpoint/2010/main" val="423244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77867-6613-496F-ABD4-08C44A3B0AF6}"/>
              </a:ext>
            </a:extLst>
          </p:cNvPr>
          <p:cNvSpPr>
            <a:spLocks noGrp="1"/>
          </p:cNvSpPr>
          <p:nvPr>
            <p:ph idx="1"/>
          </p:nvPr>
        </p:nvSpPr>
        <p:spPr>
          <a:xfrm>
            <a:off x="261814" y="1600199"/>
            <a:ext cx="8577386" cy="5050449"/>
          </a:xfrm>
        </p:spPr>
        <p:txBody>
          <a:bodyPr>
            <a:normAutofit fontScale="92500" lnSpcReduction="20000"/>
          </a:bodyPr>
          <a:lstStyle/>
          <a:p>
            <a:r>
              <a:rPr lang="en-US" sz="2400" b="0" u="sng" dirty="0">
                <a:latin typeface="Calibri" panose="020F0502020204030204" pitchFamily="34" charset="0"/>
                <a:cs typeface="Calibri" panose="020F0502020204030204" pitchFamily="34" charset="0"/>
              </a:rPr>
              <a:t>Technical Review Team</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Further Develop </a:t>
            </a:r>
            <a:r>
              <a:rPr lang="en-US" sz="2400" i="1" u="sng" dirty="0">
                <a:latin typeface="Calibri" panose="020F0502020204030204" pitchFamily="34" charset="0"/>
                <a:cs typeface="Calibri" panose="020F0502020204030204" pitchFamily="34" charset="0"/>
              </a:rPr>
              <a:t>Environmental Benefits</a:t>
            </a:r>
            <a:r>
              <a:rPr lang="en-US" sz="2400" i="1" dirty="0">
                <a:latin typeface="Calibri" panose="020F0502020204030204" pitchFamily="34" charset="0"/>
                <a:cs typeface="Calibri" panose="020F0502020204030204" pitchFamily="34" charset="0"/>
              </a:rPr>
              <a:t> </a:t>
            </a:r>
            <a:r>
              <a:rPr lang="en-US" sz="2400" b="0" dirty="0">
                <a:latin typeface="Calibri" panose="020F0502020204030204" pitchFamily="34" charset="0"/>
                <a:cs typeface="Calibri" panose="020F0502020204030204" pitchFamily="34" charset="0"/>
              </a:rPr>
              <a:t>Framework</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Evaluate Existing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Data for readiness</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Populate Version 1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Data</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Explore options to expand and refine (CIG, Academic Study, Data Mining, Partners, CEAP Integration, Soil Interpretations, TSP Program, etc. [i.e. mature Levels of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on priority basis]) </a:t>
            </a:r>
          </a:p>
          <a:p>
            <a:endParaRPr lang="en-US" sz="2400" b="0" dirty="0">
              <a:latin typeface="Calibri" panose="020F0502020204030204" pitchFamily="34" charset="0"/>
              <a:cs typeface="Calibri" panose="020F0502020204030204" pitchFamily="34" charset="0"/>
            </a:endParaRPr>
          </a:p>
          <a:p>
            <a:r>
              <a:rPr lang="en-US" sz="2400" b="0" u="sng" dirty="0">
                <a:latin typeface="Calibri" panose="020F0502020204030204" pitchFamily="34" charset="0"/>
                <a:cs typeface="Calibri" panose="020F0502020204030204" pitchFamily="34" charset="0"/>
              </a:rPr>
              <a:t>CART Integration</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Expand Metis Capacity (Get Funding)</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Build Data Structure</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Build UI</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Build Data Engine</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Build Reports and Products</a:t>
            </a:r>
          </a:p>
        </p:txBody>
      </p:sp>
      <p:sp>
        <p:nvSpPr>
          <p:cNvPr id="4" name="Slide Number Placeholder 3">
            <a:extLst>
              <a:ext uri="{FF2B5EF4-FFF2-40B4-BE49-F238E27FC236}">
                <a16:creationId xmlns:a16="http://schemas.microsoft.com/office/drawing/2014/main" id="{08FB0475-EBA2-4090-81DF-42841029E9D2}"/>
              </a:ext>
            </a:extLst>
          </p:cNvPr>
          <p:cNvSpPr>
            <a:spLocks noGrp="1"/>
          </p:cNvSpPr>
          <p:nvPr>
            <p:ph type="sldNum" sz="quarter" idx="12"/>
          </p:nvPr>
        </p:nvSpPr>
        <p:spPr/>
        <p:txBody>
          <a:bodyPr/>
          <a:lstStyle/>
          <a:p>
            <a:fld id="{4219272A-714B-4394-91B3-C883D28F4F8C}" type="slidenum">
              <a:rPr lang="en-US" smtClean="0"/>
              <a:t>41</a:t>
            </a:fld>
            <a:endParaRPr lang="en-US" dirty="0"/>
          </a:p>
        </p:txBody>
      </p:sp>
      <p:sp>
        <p:nvSpPr>
          <p:cNvPr id="5" name="Title 1">
            <a:extLst>
              <a:ext uri="{FF2B5EF4-FFF2-40B4-BE49-F238E27FC236}">
                <a16:creationId xmlns:a16="http://schemas.microsoft.com/office/drawing/2014/main" id="{D58F10F4-4648-4537-9FAB-0B5107886DFC}"/>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Next Steps</a:t>
            </a:r>
          </a:p>
        </p:txBody>
      </p:sp>
      <p:sp>
        <p:nvSpPr>
          <p:cNvPr id="8" name="Title 1">
            <a:extLst>
              <a:ext uri="{FF2B5EF4-FFF2-40B4-BE49-F238E27FC236}">
                <a16:creationId xmlns:a16="http://schemas.microsoft.com/office/drawing/2014/main" id="{4FDDA3F6-63E9-48D3-8B99-A9079AF0B761}"/>
              </a:ext>
            </a:extLst>
          </p:cNvPr>
          <p:cNvSpPr>
            <a:spLocks noGrp="1"/>
          </p:cNvSpPr>
          <p:nvPr>
            <p:ph type="title"/>
          </p:nvPr>
        </p:nvSpPr>
        <p:spPr>
          <a:xfrm>
            <a:off x="76200" y="521736"/>
            <a:ext cx="9110786" cy="943708"/>
          </a:xfrm>
        </p:spPr>
        <p:txBody>
          <a:bodyPr>
            <a:no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Conservation Planning (CART) Benefits Module</a:t>
            </a:r>
          </a:p>
        </p:txBody>
      </p:sp>
      <p:cxnSp>
        <p:nvCxnSpPr>
          <p:cNvPr id="9" name="Straight Connector 8">
            <a:extLst>
              <a:ext uri="{FF2B5EF4-FFF2-40B4-BE49-F238E27FC236}">
                <a16:creationId xmlns:a16="http://schemas.microsoft.com/office/drawing/2014/main" id="{7D46F5DE-3C6D-4642-9373-85650453B637}"/>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40213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77867-6613-496F-ABD4-08C44A3B0AF6}"/>
              </a:ext>
            </a:extLst>
          </p:cNvPr>
          <p:cNvSpPr>
            <a:spLocks noGrp="1"/>
          </p:cNvSpPr>
          <p:nvPr>
            <p:ph idx="1"/>
          </p:nvPr>
        </p:nvSpPr>
        <p:spPr>
          <a:xfrm>
            <a:off x="261814" y="1600200"/>
            <a:ext cx="8229600" cy="4525963"/>
          </a:xfrm>
        </p:spPr>
        <p:txBody>
          <a:bodyPr>
            <a:normAutofit/>
          </a:bodyPr>
          <a:lstStyle/>
          <a:p>
            <a:r>
              <a:rPr lang="en-US" sz="2400" b="0" dirty="0">
                <a:latin typeface="Calibri" panose="020F0502020204030204" pitchFamily="34" charset="0"/>
                <a:cs typeface="Calibri" panose="020F0502020204030204" pitchFamily="34" charset="0"/>
              </a:rPr>
              <a:t>Small group to evaluate considerations for module framework</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Established a baseline for comparison</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Consider time horizon of </a:t>
            </a:r>
            <a:r>
              <a:rPr lang="en-US" sz="2400" i="1" u="sng" dirty="0">
                <a:latin typeface="Calibri" panose="020F0502020204030204" pitchFamily="34" charset="0"/>
                <a:cs typeface="Calibri" panose="020F0502020204030204" pitchFamily="34" charset="0"/>
              </a:rPr>
              <a:t>Environmental Benefits</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Further develop Data Structure (CART Benefits Module)</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Initiate process for modelling and date stamping</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Explore public friendly reporting metrics and language, such as dump trucks of soil saved.</a:t>
            </a:r>
          </a:p>
          <a:p>
            <a:pPr marL="342900" indent="-342900">
              <a:buFont typeface="Arial" panose="020B0604020202020204" pitchFamily="34" charset="0"/>
              <a:buChar char="•"/>
            </a:pPr>
            <a:r>
              <a:rPr lang="en-US" sz="2400" b="0" dirty="0">
                <a:latin typeface="Calibri" panose="020F0502020204030204" pitchFamily="34" charset="0"/>
                <a:cs typeface="Calibri" panose="020F0502020204030204" pitchFamily="34" charset="0"/>
              </a:rPr>
              <a:t>Incorporation of data caveats for reporting and usage for:</a:t>
            </a:r>
          </a:p>
          <a:p>
            <a:pPr marL="108585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Conservation Planning and Program Delivery Reporting</a:t>
            </a:r>
          </a:p>
          <a:p>
            <a:pPr marL="1085850" lvl="1" indent="-342900">
              <a:buFont typeface="Arial" panose="020B0604020202020204" pitchFamily="34" charset="0"/>
              <a:buChar char="•"/>
            </a:pPr>
            <a:r>
              <a:rPr lang="en-US" sz="2000" b="0" dirty="0">
                <a:latin typeface="Calibri" panose="020F0502020204030204" pitchFamily="34" charset="0"/>
                <a:cs typeface="Calibri" panose="020F0502020204030204" pitchFamily="34" charset="0"/>
              </a:rPr>
              <a:t>Exporting to SSRA for Open Data Reporting and </a:t>
            </a:r>
            <a:r>
              <a:rPr lang="en-US" sz="2000" b="1" i="1" u="sng" dirty="0">
                <a:latin typeface="Calibri" panose="020F0502020204030204" pitchFamily="34" charset="0"/>
                <a:cs typeface="Calibri" panose="020F0502020204030204" pitchFamily="34" charset="0"/>
              </a:rPr>
              <a:t>Outcomes</a:t>
            </a:r>
          </a:p>
          <a:p>
            <a:endParaRPr lang="en-US" sz="2400" b="0" dirty="0">
              <a:latin typeface="Calibri" panose="020F0502020204030204" pitchFamily="34" charset="0"/>
              <a:cs typeface="Calibri" panose="020F0502020204030204" pitchFamily="34" charset="0"/>
            </a:endParaRPr>
          </a:p>
          <a:p>
            <a:endParaRPr lang="en-US" sz="2400" b="0" dirty="0">
              <a:latin typeface="Calibri" panose="020F0502020204030204" pitchFamily="34" charset="0"/>
              <a:cs typeface="Calibri" panose="020F0502020204030204" pitchFamily="34" charset="0"/>
            </a:endParaRPr>
          </a:p>
          <a:p>
            <a:endParaRPr lang="en-US" sz="2400"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8FB0475-EBA2-4090-81DF-42841029E9D2}"/>
              </a:ext>
            </a:extLst>
          </p:cNvPr>
          <p:cNvSpPr>
            <a:spLocks noGrp="1"/>
          </p:cNvSpPr>
          <p:nvPr>
            <p:ph type="sldNum" sz="quarter" idx="12"/>
          </p:nvPr>
        </p:nvSpPr>
        <p:spPr/>
        <p:txBody>
          <a:bodyPr/>
          <a:lstStyle/>
          <a:p>
            <a:fld id="{4219272A-714B-4394-91B3-C883D28F4F8C}" type="slidenum">
              <a:rPr lang="en-US" smtClean="0"/>
              <a:t>42</a:t>
            </a:fld>
            <a:endParaRPr lang="en-US" dirty="0"/>
          </a:p>
        </p:txBody>
      </p:sp>
      <p:sp>
        <p:nvSpPr>
          <p:cNvPr id="5" name="Title 1">
            <a:extLst>
              <a:ext uri="{FF2B5EF4-FFF2-40B4-BE49-F238E27FC236}">
                <a16:creationId xmlns:a16="http://schemas.microsoft.com/office/drawing/2014/main" id="{D58F10F4-4648-4537-9FAB-0B5107886DFC}"/>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Framework</a:t>
            </a:r>
          </a:p>
        </p:txBody>
      </p:sp>
      <p:sp>
        <p:nvSpPr>
          <p:cNvPr id="8" name="Title 1">
            <a:extLst>
              <a:ext uri="{FF2B5EF4-FFF2-40B4-BE49-F238E27FC236}">
                <a16:creationId xmlns:a16="http://schemas.microsoft.com/office/drawing/2014/main" id="{965C2499-C3CA-4B2C-9170-CAF4F931E9F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Technical Review</a:t>
            </a:r>
          </a:p>
        </p:txBody>
      </p:sp>
      <p:cxnSp>
        <p:nvCxnSpPr>
          <p:cNvPr id="9" name="Straight Connector 8">
            <a:extLst>
              <a:ext uri="{FF2B5EF4-FFF2-40B4-BE49-F238E27FC236}">
                <a16:creationId xmlns:a16="http://schemas.microsoft.com/office/drawing/2014/main" id="{28BBD4C9-B5C9-4D06-9CAD-E6B2DBAA2E9A}"/>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634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77867-6613-496F-ABD4-08C44A3B0AF6}"/>
              </a:ext>
            </a:extLst>
          </p:cNvPr>
          <p:cNvSpPr>
            <a:spLocks noGrp="1"/>
          </p:cNvSpPr>
          <p:nvPr>
            <p:ph idx="1"/>
          </p:nvPr>
        </p:nvSpPr>
        <p:spPr>
          <a:xfrm>
            <a:off x="261814" y="1600200"/>
            <a:ext cx="8120186" cy="4525963"/>
          </a:xfrm>
        </p:spPr>
        <p:txBody>
          <a:bodyPr>
            <a:normAutofit/>
          </a:bodyPr>
          <a:lstStyle/>
          <a:p>
            <a:r>
              <a:rPr lang="en-US" sz="2400" b="0" dirty="0"/>
              <a:t>Create a cross Deputy Chief Search Team for </a:t>
            </a:r>
            <a:r>
              <a:rPr lang="en-US" sz="2400" i="1" u="sng" dirty="0"/>
              <a:t>Environmental Benefits</a:t>
            </a:r>
            <a:r>
              <a:rPr lang="en-US" sz="2400" i="1" dirty="0"/>
              <a:t> </a:t>
            </a:r>
            <a:r>
              <a:rPr lang="en-US" sz="2400" b="0" dirty="0"/>
              <a:t>data to:</a:t>
            </a:r>
          </a:p>
          <a:p>
            <a:pPr marL="342900" indent="-342900">
              <a:buFont typeface="Arial" panose="020B0604020202020204" pitchFamily="34" charset="0"/>
              <a:buChar char="•"/>
            </a:pPr>
            <a:r>
              <a:rPr lang="en-US" sz="2400" b="0" dirty="0"/>
              <a:t>Explore existing data sets for readiness</a:t>
            </a:r>
          </a:p>
          <a:p>
            <a:pPr marL="342900" indent="-342900">
              <a:buFont typeface="Arial" panose="020B0604020202020204" pitchFamily="34" charset="0"/>
              <a:buChar char="•"/>
            </a:pPr>
            <a:r>
              <a:rPr lang="en-US" sz="2400" b="0" dirty="0"/>
              <a:t>Develop translations and calculation methodologies</a:t>
            </a:r>
          </a:p>
          <a:p>
            <a:pPr marL="342900" indent="-342900">
              <a:buFont typeface="Arial" panose="020B0604020202020204" pitchFamily="34" charset="0"/>
              <a:buChar char="•"/>
            </a:pPr>
            <a:r>
              <a:rPr lang="en-US" sz="2400" b="0" dirty="0"/>
              <a:t>Populate ready data into </a:t>
            </a:r>
            <a:r>
              <a:rPr lang="en-US" sz="2400" i="1" u="sng" dirty="0"/>
              <a:t>Environmental Benefits </a:t>
            </a:r>
            <a:r>
              <a:rPr lang="en-US" sz="2400" b="0" dirty="0"/>
              <a:t>database</a:t>
            </a:r>
          </a:p>
          <a:p>
            <a:pPr marL="342900" indent="-342900">
              <a:buFont typeface="Arial" panose="020B0604020202020204" pitchFamily="34" charset="0"/>
              <a:buChar char="•"/>
            </a:pPr>
            <a:r>
              <a:rPr lang="en-US" sz="2400" b="0" dirty="0"/>
              <a:t>Repeat</a:t>
            </a:r>
          </a:p>
          <a:p>
            <a:endParaRPr lang="en-US" sz="2400" b="0" dirty="0"/>
          </a:p>
          <a:p>
            <a:endParaRPr lang="en-US" sz="2400" b="0" dirty="0"/>
          </a:p>
          <a:p>
            <a:endParaRPr lang="en-US" sz="2400" b="0" dirty="0"/>
          </a:p>
        </p:txBody>
      </p:sp>
      <p:sp>
        <p:nvSpPr>
          <p:cNvPr id="4" name="Slide Number Placeholder 3">
            <a:extLst>
              <a:ext uri="{FF2B5EF4-FFF2-40B4-BE49-F238E27FC236}">
                <a16:creationId xmlns:a16="http://schemas.microsoft.com/office/drawing/2014/main" id="{08FB0475-EBA2-4090-81DF-42841029E9D2}"/>
              </a:ext>
            </a:extLst>
          </p:cNvPr>
          <p:cNvSpPr>
            <a:spLocks noGrp="1"/>
          </p:cNvSpPr>
          <p:nvPr>
            <p:ph type="sldNum" sz="quarter" idx="12"/>
          </p:nvPr>
        </p:nvSpPr>
        <p:spPr/>
        <p:txBody>
          <a:bodyPr/>
          <a:lstStyle/>
          <a:p>
            <a:fld id="{4219272A-714B-4394-91B3-C883D28F4F8C}" type="slidenum">
              <a:rPr lang="en-US" smtClean="0"/>
              <a:t>43</a:t>
            </a:fld>
            <a:endParaRPr lang="en-US" dirty="0"/>
          </a:p>
        </p:txBody>
      </p:sp>
      <p:sp>
        <p:nvSpPr>
          <p:cNvPr id="5" name="Title 1">
            <a:extLst>
              <a:ext uri="{FF2B5EF4-FFF2-40B4-BE49-F238E27FC236}">
                <a16:creationId xmlns:a16="http://schemas.microsoft.com/office/drawing/2014/main" id="{D58F10F4-4648-4537-9FAB-0B5107886DFC}"/>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Existing Benefits Data</a:t>
            </a:r>
          </a:p>
        </p:txBody>
      </p:sp>
      <p:sp>
        <p:nvSpPr>
          <p:cNvPr id="8" name="Title 1">
            <a:extLst>
              <a:ext uri="{FF2B5EF4-FFF2-40B4-BE49-F238E27FC236}">
                <a16:creationId xmlns:a16="http://schemas.microsoft.com/office/drawing/2014/main" id="{E28CFC91-85E8-4586-BF29-07E21F1CCFBC}"/>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Technical Review</a:t>
            </a:r>
          </a:p>
        </p:txBody>
      </p:sp>
      <p:cxnSp>
        <p:nvCxnSpPr>
          <p:cNvPr id="9" name="Straight Connector 8">
            <a:extLst>
              <a:ext uri="{FF2B5EF4-FFF2-40B4-BE49-F238E27FC236}">
                <a16:creationId xmlns:a16="http://schemas.microsoft.com/office/drawing/2014/main" id="{8B44A979-C2B9-42F8-B700-9ABCC406833C}"/>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2870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77867-6613-496F-ABD4-08C44A3B0AF6}"/>
              </a:ext>
            </a:extLst>
          </p:cNvPr>
          <p:cNvSpPr>
            <a:spLocks noGrp="1"/>
          </p:cNvSpPr>
          <p:nvPr>
            <p:ph idx="1"/>
          </p:nvPr>
        </p:nvSpPr>
        <p:spPr/>
        <p:txBody>
          <a:bodyPr>
            <a:normAutofit/>
          </a:bodyPr>
          <a:lstStyle/>
          <a:p>
            <a:r>
              <a:rPr lang="en-US" sz="2400" b="0" dirty="0"/>
              <a:t>Create one or more cross Deputy Chief teams to:</a:t>
            </a:r>
          </a:p>
          <a:p>
            <a:pPr marL="342900" indent="-342900">
              <a:buFont typeface="Arial" panose="020B0604020202020204" pitchFamily="34" charset="0"/>
              <a:buChar char="•"/>
            </a:pPr>
            <a:r>
              <a:rPr lang="en-US" sz="2400" b="0" dirty="0"/>
              <a:t>Develop requirements for new </a:t>
            </a:r>
            <a:r>
              <a:rPr lang="en-US" sz="2400" i="1" u="sng" dirty="0"/>
              <a:t>Environmental Benefits</a:t>
            </a:r>
            <a:r>
              <a:rPr lang="en-US" sz="2400" b="0" dirty="0"/>
              <a:t> data development</a:t>
            </a:r>
          </a:p>
          <a:p>
            <a:pPr marL="342900" indent="-342900">
              <a:buFont typeface="Arial" panose="020B0604020202020204" pitchFamily="34" charset="0"/>
              <a:buChar char="•"/>
            </a:pPr>
            <a:r>
              <a:rPr lang="en-US" sz="2400" b="0" dirty="0"/>
              <a:t>Advertise opportunities to expand and/or update </a:t>
            </a:r>
            <a:r>
              <a:rPr lang="en-US" sz="2400" i="1" u="sng" dirty="0"/>
              <a:t>Environmental Benefits</a:t>
            </a:r>
            <a:r>
              <a:rPr lang="en-US" sz="2400" b="0" dirty="0"/>
              <a:t>, such as CIG</a:t>
            </a:r>
          </a:p>
          <a:p>
            <a:pPr marL="342900" indent="-342900">
              <a:buFont typeface="Arial" panose="020B0604020202020204" pitchFamily="34" charset="0"/>
              <a:buChar char="•"/>
            </a:pPr>
            <a:r>
              <a:rPr lang="en-US" sz="2400" b="0" dirty="0"/>
              <a:t>Explore partnership opportunities and data sharing</a:t>
            </a:r>
          </a:p>
          <a:p>
            <a:pPr marL="342900" indent="-342900">
              <a:buFont typeface="Arial" panose="020B0604020202020204" pitchFamily="34" charset="0"/>
              <a:buChar char="•"/>
            </a:pPr>
            <a:r>
              <a:rPr lang="en-US" sz="2400" b="0" dirty="0"/>
              <a:t>Explore added client value opportunities, such as environmental service valuation and environmental markets.</a:t>
            </a:r>
          </a:p>
          <a:p>
            <a:endParaRPr lang="en-US" sz="2400" b="0" dirty="0"/>
          </a:p>
          <a:p>
            <a:endParaRPr lang="en-US" sz="2400" b="0" dirty="0"/>
          </a:p>
          <a:p>
            <a:endParaRPr lang="en-US" sz="2400" b="0" dirty="0"/>
          </a:p>
        </p:txBody>
      </p:sp>
      <p:sp>
        <p:nvSpPr>
          <p:cNvPr id="4" name="Slide Number Placeholder 3">
            <a:extLst>
              <a:ext uri="{FF2B5EF4-FFF2-40B4-BE49-F238E27FC236}">
                <a16:creationId xmlns:a16="http://schemas.microsoft.com/office/drawing/2014/main" id="{08FB0475-EBA2-4090-81DF-42841029E9D2}"/>
              </a:ext>
            </a:extLst>
          </p:cNvPr>
          <p:cNvSpPr>
            <a:spLocks noGrp="1"/>
          </p:cNvSpPr>
          <p:nvPr>
            <p:ph type="sldNum" sz="quarter" idx="12"/>
          </p:nvPr>
        </p:nvSpPr>
        <p:spPr/>
        <p:txBody>
          <a:bodyPr/>
          <a:lstStyle/>
          <a:p>
            <a:fld id="{4219272A-714B-4394-91B3-C883D28F4F8C}" type="slidenum">
              <a:rPr lang="en-US" smtClean="0"/>
              <a:t>44</a:t>
            </a:fld>
            <a:endParaRPr lang="en-US" dirty="0"/>
          </a:p>
        </p:txBody>
      </p:sp>
      <p:sp>
        <p:nvSpPr>
          <p:cNvPr id="5" name="Title 1">
            <a:extLst>
              <a:ext uri="{FF2B5EF4-FFF2-40B4-BE49-F238E27FC236}">
                <a16:creationId xmlns:a16="http://schemas.microsoft.com/office/drawing/2014/main" id="{D58F10F4-4648-4537-9FAB-0B5107886DFC}"/>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New Opportunities</a:t>
            </a:r>
          </a:p>
        </p:txBody>
      </p:sp>
      <p:sp>
        <p:nvSpPr>
          <p:cNvPr id="8" name="Title 1">
            <a:extLst>
              <a:ext uri="{FF2B5EF4-FFF2-40B4-BE49-F238E27FC236}">
                <a16:creationId xmlns:a16="http://schemas.microsoft.com/office/drawing/2014/main" id="{2CE9EB6F-BDAD-457B-A5BE-17E680543A96}"/>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Technical Review</a:t>
            </a:r>
          </a:p>
        </p:txBody>
      </p:sp>
      <p:cxnSp>
        <p:nvCxnSpPr>
          <p:cNvPr id="9" name="Straight Connector 8">
            <a:extLst>
              <a:ext uri="{FF2B5EF4-FFF2-40B4-BE49-F238E27FC236}">
                <a16:creationId xmlns:a16="http://schemas.microsoft.com/office/drawing/2014/main" id="{27269C74-D85C-4DBE-A00D-55518CFEDDB0}"/>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161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5</a:t>
            </a:fld>
            <a:endParaRPr lang="en-US" dirty="0"/>
          </a:p>
        </p:txBody>
      </p:sp>
      <p:sp>
        <p:nvSpPr>
          <p:cNvPr id="5" name="Title 1">
            <a:extLst>
              <a:ext uri="{FF2B5EF4-FFF2-40B4-BE49-F238E27FC236}">
                <a16:creationId xmlns:a16="http://schemas.microsoft.com/office/drawing/2014/main" id="{C4D2C30F-1F01-401F-BB87-FC2310AA54FD}"/>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Objectives</a:t>
            </a:r>
          </a:p>
        </p:txBody>
      </p:sp>
      <p:cxnSp>
        <p:nvCxnSpPr>
          <p:cNvPr id="7" name="Straight Connector 6">
            <a:extLst>
              <a:ext uri="{FF2B5EF4-FFF2-40B4-BE49-F238E27FC236}">
                <a16:creationId xmlns:a16="http://schemas.microsoft.com/office/drawing/2014/main" id="{D974F5F4-35BF-4C2B-B63B-83A66D8488FB}"/>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9" name="Title 1">
            <a:extLst>
              <a:ext uri="{FF2B5EF4-FFF2-40B4-BE49-F238E27FC236}">
                <a16:creationId xmlns:a16="http://schemas.microsoft.com/office/drawing/2014/main" id="{549EFFFF-A4E5-4664-AA03-9ABCC40B3B24}"/>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Environmental Benefits and Outcomes</a:t>
            </a:r>
          </a:p>
        </p:txBody>
      </p:sp>
      <p:pic>
        <p:nvPicPr>
          <p:cNvPr id="8" name="Picture 7">
            <a:extLst>
              <a:ext uri="{FF2B5EF4-FFF2-40B4-BE49-F238E27FC236}">
                <a16:creationId xmlns:a16="http://schemas.microsoft.com/office/drawing/2014/main" id="{24FDFF5D-E464-4EDE-BB72-D7FB529209CA}"/>
              </a:ext>
            </a:extLst>
          </p:cNvPr>
          <p:cNvPicPr>
            <a:picLocks noChangeAspect="1"/>
          </p:cNvPicPr>
          <p:nvPr/>
        </p:nvPicPr>
        <p:blipFill>
          <a:blip r:embed="rId2"/>
          <a:stretch>
            <a:fillRect/>
          </a:stretch>
        </p:blipFill>
        <p:spPr>
          <a:xfrm>
            <a:off x="691661" y="1449534"/>
            <a:ext cx="7229351" cy="5343422"/>
          </a:xfrm>
          <a:prstGeom prst="rect">
            <a:avLst/>
          </a:prstGeom>
        </p:spPr>
      </p:pic>
      <p:cxnSp>
        <p:nvCxnSpPr>
          <p:cNvPr id="12" name="Connector: Curved 11">
            <a:extLst>
              <a:ext uri="{FF2B5EF4-FFF2-40B4-BE49-F238E27FC236}">
                <a16:creationId xmlns:a16="http://schemas.microsoft.com/office/drawing/2014/main" id="{C118FECE-42FA-4BD7-BAB7-AB8A28208D74}"/>
              </a:ext>
            </a:extLst>
          </p:cNvPr>
          <p:cNvCxnSpPr>
            <a:cxnSpLocks/>
          </p:cNvCxnSpPr>
          <p:nvPr/>
        </p:nvCxnSpPr>
        <p:spPr>
          <a:xfrm rot="10800000">
            <a:off x="4371702" y="5740599"/>
            <a:ext cx="1813351" cy="910051"/>
          </a:xfrm>
          <a:prstGeom prst="curvedConnector3">
            <a:avLst>
              <a:gd name="adj1" fmla="val -1586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0D0C5CC-2068-4B42-986A-13B5E37C4E87}"/>
              </a:ext>
            </a:extLst>
          </p:cNvPr>
          <p:cNvSpPr/>
          <p:nvPr/>
        </p:nvSpPr>
        <p:spPr>
          <a:xfrm>
            <a:off x="2706924" y="1708912"/>
            <a:ext cx="333937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Outcomes</a:t>
            </a:r>
          </a:p>
        </p:txBody>
      </p:sp>
      <p:sp>
        <p:nvSpPr>
          <p:cNvPr id="15" name="Rectangle 14">
            <a:extLst>
              <a:ext uri="{FF2B5EF4-FFF2-40B4-BE49-F238E27FC236}">
                <a16:creationId xmlns:a16="http://schemas.microsoft.com/office/drawing/2014/main" id="{094A45FC-EA84-4B9A-A2B5-667ED7B373CB}"/>
              </a:ext>
            </a:extLst>
          </p:cNvPr>
          <p:cNvSpPr/>
          <p:nvPr/>
        </p:nvSpPr>
        <p:spPr>
          <a:xfrm rot="16200000">
            <a:off x="2304751" y="4373298"/>
            <a:ext cx="3465516" cy="430887"/>
          </a:xfrm>
          <a:prstGeom prst="rect">
            <a:avLst/>
          </a:prstGeom>
          <a:noFill/>
        </p:spPr>
        <p:txBody>
          <a:bodyPr wrap="square" lIns="91440" tIns="45720" rIns="91440" bIns="45720">
            <a:spAutoFit/>
          </a:bodyPr>
          <a:lstStyle/>
          <a:p>
            <a:pPr algn="ctr"/>
            <a:r>
              <a:rPr lang="en-US" sz="2200" b="0" cap="none" spc="0" dirty="0">
                <a:ln w="0"/>
                <a:gradFill>
                  <a:gsLst>
                    <a:gs pos="21000">
                      <a:srgbClr val="53575C"/>
                    </a:gs>
                    <a:gs pos="88000">
                      <a:srgbClr val="C5C7CA"/>
                    </a:gs>
                  </a:gsLst>
                  <a:lin ang="5400000"/>
                </a:gradFill>
                <a:effectLst/>
              </a:rPr>
              <a:t>Environmental Benefits</a:t>
            </a:r>
          </a:p>
        </p:txBody>
      </p:sp>
      <p:sp>
        <p:nvSpPr>
          <p:cNvPr id="32" name="Rectangle 31">
            <a:extLst>
              <a:ext uri="{FF2B5EF4-FFF2-40B4-BE49-F238E27FC236}">
                <a16:creationId xmlns:a16="http://schemas.microsoft.com/office/drawing/2014/main" id="{78DBEAB9-A29B-4437-969F-B301CD629D30}"/>
              </a:ext>
            </a:extLst>
          </p:cNvPr>
          <p:cNvSpPr/>
          <p:nvPr/>
        </p:nvSpPr>
        <p:spPr>
          <a:xfrm>
            <a:off x="691661" y="5859443"/>
            <a:ext cx="5557932" cy="1015663"/>
          </a:xfrm>
          <a:prstGeom prst="rect">
            <a:avLst/>
          </a:prstGeom>
          <a:noFill/>
        </p:spPr>
        <p:txBody>
          <a:bodyPr wrap="non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Conservation </a:t>
            </a:r>
            <a:r>
              <a:rPr lang="en-US" sz="2400" dirty="0">
                <a:ln w="0"/>
                <a:effectLst>
                  <a:outerShdw blurRad="38100" dist="19050" dir="2700000" algn="tl" rotWithShape="0">
                    <a:schemeClr val="dk1">
                      <a:alpha val="40000"/>
                    </a:schemeClr>
                  </a:outerShdw>
                </a:effectLst>
              </a:rPr>
              <a:t>Planning:</a:t>
            </a:r>
          </a:p>
          <a:p>
            <a:r>
              <a:rPr lang="en-US" b="0" cap="none" spc="0" dirty="0">
                <a:ln w="0"/>
                <a:solidFill>
                  <a:schemeClr val="tx1"/>
                </a:solidFill>
                <a:effectLst>
                  <a:outerShdw blurRad="38100" dist="19050" dir="2700000" algn="tl" rotWithShape="0">
                    <a:schemeClr val="dk1">
                      <a:alpha val="40000"/>
                    </a:schemeClr>
                  </a:outerShdw>
                </a:effectLst>
              </a:rPr>
              <a:t>Land Use, Resource Concerns, Existing Conditions, </a:t>
            </a:r>
          </a:p>
          <a:p>
            <a:r>
              <a:rPr lang="en-US" b="0" cap="none" spc="0" dirty="0">
                <a:ln w="0"/>
                <a:solidFill>
                  <a:schemeClr val="tx1"/>
                </a:solidFill>
                <a:effectLst>
                  <a:outerShdw blurRad="38100" dist="19050" dir="2700000" algn="tl" rotWithShape="0">
                    <a:schemeClr val="dk1">
                      <a:alpha val="40000"/>
                    </a:schemeClr>
                  </a:outerShdw>
                </a:effectLst>
              </a:rPr>
              <a:t>Planned Conditions w/Practices, CART Point System</a:t>
            </a:r>
          </a:p>
        </p:txBody>
      </p:sp>
      <p:sp>
        <p:nvSpPr>
          <p:cNvPr id="11" name="Rectangle 10">
            <a:extLst>
              <a:ext uri="{FF2B5EF4-FFF2-40B4-BE49-F238E27FC236}">
                <a16:creationId xmlns:a16="http://schemas.microsoft.com/office/drawing/2014/main" id="{8A98C6A6-F319-442C-8F63-A146C0A811F2}"/>
              </a:ext>
            </a:extLst>
          </p:cNvPr>
          <p:cNvSpPr/>
          <p:nvPr/>
        </p:nvSpPr>
        <p:spPr>
          <a:xfrm>
            <a:off x="5106492" y="3784256"/>
            <a:ext cx="2286202" cy="1200329"/>
          </a:xfrm>
          <a:prstGeom prst="rect">
            <a:avLst/>
          </a:prstGeom>
          <a:noFill/>
        </p:spPr>
        <p:txBody>
          <a:bodyPr wrap="none" lIns="91440" tIns="45720" rIns="91440" bIns="45720">
            <a:spAutoFit/>
          </a:bodyPr>
          <a:lstStyle/>
          <a:p>
            <a:pPr algn="ctr"/>
            <a:r>
              <a:rPr lang="en-US" sz="2400" b="1" cap="none" spc="50" dirty="0">
                <a:ln w="0"/>
                <a:solidFill>
                  <a:srgbClr val="FF0000"/>
                </a:solidFill>
                <a:effectLst>
                  <a:outerShdw blurRad="38100" dist="38100" dir="2700000" algn="tl">
                    <a:srgbClr val="000000">
                      <a:alpha val="43137"/>
                    </a:srgbClr>
                  </a:outerShdw>
                </a:effectLst>
              </a:rPr>
              <a:t>Results on </a:t>
            </a:r>
          </a:p>
          <a:p>
            <a:pPr algn="ctr"/>
            <a:r>
              <a:rPr lang="en-US" sz="2400" b="1" cap="none" spc="50" dirty="0">
                <a:ln w="0"/>
                <a:solidFill>
                  <a:srgbClr val="FF0000"/>
                </a:solidFill>
                <a:effectLst>
                  <a:outerShdw blurRad="38100" dist="38100" dir="2700000" algn="tl">
                    <a:srgbClr val="000000">
                      <a:alpha val="43137"/>
                    </a:srgbClr>
                  </a:outerShdw>
                </a:effectLst>
              </a:rPr>
              <a:t>America’s </a:t>
            </a:r>
          </a:p>
          <a:p>
            <a:pPr algn="ctr"/>
            <a:r>
              <a:rPr lang="en-US" sz="2400" b="1" cap="none" spc="50" dirty="0">
                <a:ln w="0"/>
                <a:solidFill>
                  <a:srgbClr val="FF0000"/>
                </a:solidFill>
                <a:effectLst>
                  <a:outerShdw blurRad="38100" dist="38100" dir="2700000" algn="tl">
                    <a:srgbClr val="000000">
                      <a:alpha val="43137"/>
                    </a:srgbClr>
                  </a:outerShdw>
                </a:effectLst>
              </a:rPr>
              <a:t>Priva</a:t>
            </a:r>
            <a:r>
              <a:rPr lang="en-US" sz="2400" b="1" spc="50" dirty="0">
                <a:ln w="0"/>
                <a:solidFill>
                  <a:srgbClr val="FF0000"/>
                </a:solidFill>
                <a:effectLst>
                  <a:outerShdw blurRad="38100" dist="38100" dir="2700000" algn="tl">
                    <a:srgbClr val="000000">
                      <a:alpha val="43137"/>
                    </a:srgbClr>
                  </a:outerShdw>
                </a:effectLst>
              </a:rPr>
              <a:t>te Lands</a:t>
            </a:r>
            <a:endParaRPr lang="en-US" sz="2400" b="1" cap="none" spc="50" dirty="0">
              <a:ln w="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496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C930-119E-490D-AF68-EB9B7763E109}"/>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Conservation Planning (Environmental) Benefits</a:t>
            </a:r>
          </a:p>
        </p:txBody>
      </p:sp>
      <p:sp>
        <p:nvSpPr>
          <p:cNvPr id="3" name="Text Placeholder 2">
            <a:extLst>
              <a:ext uri="{FF2B5EF4-FFF2-40B4-BE49-F238E27FC236}">
                <a16:creationId xmlns:a16="http://schemas.microsoft.com/office/drawing/2014/main" id="{57C1C1C7-26B8-41B7-9025-3A7F49D72506}"/>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03CD9F4-C19B-4547-A2A0-E52FAABBFB58}"/>
              </a:ext>
            </a:extLst>
          </p:cNvPr>
          <p:cNvSpPr>
            <a:spLocks noGrp="1"/>
          </p:cNvSpPr>
          <p:nvPr>
            <p:ph type="sldNum" sz="quarter" idx="4"/>
          </p:nvPr>
        </p:nvSpPr>
        <p:spPr/>
        <p:txBody>
          <a:bodyPr/>
          <a:lstStyle/>
          <a:p>
            <a:fld id="{39FC9244-15B3-8F40-A6D8-795DD2FF1F30}" type="slidenum">
              <a:rPr lang="en-US" smtClean="0"/>
              <a:pPr/>
              <a:t>6</a:t>
            </a:fld>
            <a:endParaRPr lang="en-US" dirty="0"/>
          </a:p>
        </p:txBody>
      </p:sp>
    </p:spTree>
    <p:extLst>
      <p:ext uri="{BB962C8B-B14F-4D97-AF65-F5344CB8AC3E}">
        <p14:creationId xmlns:p14="http://schemas.microsoft.com/office/powerpoint/2010/main" val="155617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3384A-9EDE-4B90-919B-38B6E783F63D}"/>
              </a:ext>
            </a:extLst>
          </p:cNvPr>
          <p:cNvSpPr>
            <a:spLocks noGrp="1"/>
          </p:cNvSpPr>
          <p:nvPr>
            <p:ph idx="1"/>
          </p:nvPr>
        </p:nvSpPr>
        <p:spPr>
          <a:xfrm>
            <a:off x="261814" y="1449533"/>
            <a:ext cx="8348786" cy="4953000"/>
          </a:xfrm>
        </p:spPr>
        <p:txBody>
          <a:bodyPr>
            <a:noAutofit/>
          </a:bodyPr>
          <a:lstStyle/>
          <a:p>
            <a:r>
              <a:rPr lang="en-US" sz="2400" b="0" dirty="0">
                <a:latin typeface="Calibri" panose="020F0502020204030204" pitchFamily="34" charset="0"/>
                <a:cs typeface="Calibri" panose="020F0502020204030204" pitchFamily="34" charset="0"/>
              </a:rPr>
              <a:t>CART is now collecting </a:t>
            </a:r>
            <a:r>
              <a:rPr lang="en-US" sz="2400" b="0" u="sng" dirty="0">
                <a:solidFill>
                  <a:srgbClr val="FF0000"/>
                </a:solidFill>
                <a:latin typeface="Calibri" panose="020F0502020204030204" pitchFamily="34" charset="0"/>
                <a:cs typeface="Calibri" panose="020F0502020204030204" pitchFamily="34" charset="0"/>
              </a:rPr>
              <a:t>tens of millions </a:t>
            </a:r>
            <a:r>
              <a:rPr lang="en-US" sz="2400" b="0" dirty="0">
                <a:latin typeface="Calibri" panose="020F0502020204030204" pitchFamily="34" charset="0"/>
                <a:cs typeface="Calibri" panose="020F0502020204030204" pitchFamily="34" charset="0"/>
              </a:rPr>
              <a:t>of data points annually facilitating </a:t>
            </a:r>
            <a:r>
              <a:rPr lang="en-US" sz="2400" i="1" u="sng" dirty="0">
                <a:latin typeface="Calibri" panose="020F0502020204030204" pitchFamily="34" charset="0"/>
                <a:cs typeface="Calibri" panose="020F0502020204030204" pitchFamily="34" charset="0"/>
              </a:rPr>
              <a:t>Environmental Benefits</a:t>
            </a:r>
            <a:r>
              <a:rPr lang="en-US" sz="2400" b="0" dirty="0">
                <a:latin typeface="Calibri" panose="020F0502020204030204" pitchFamily="34" charset="0"/>
                <a:cs typeface="Calibri" panose="020F0502020204030204" pitchFamily="34" charset="0"/>
              </a:rPr>
              <a:t> Calculations</a:t>
            </a:r>
          </a:p>
          <a:p>
            <a:r>
              <a:rPr lang="en-US" sz="2400" b="0" u="sng" dirty="0">
                <a:latin typeface="Calibri" panose="020F0502020204030204" pitchFamily="34" charset="0"/>
                <a:cs typeface="Calibri" panose="020F0502020204030204" pitchFamily="34" charset="0"/>
              </a:rPr>
              <a:t>CART Data</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Plans</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Land Units</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Resource Concerns</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Practice/Systems of Practices</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Date Planned/Implemented</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Geospatial Extent</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Geospatial Lines/Points</a:t>
            </a:r>
          </a:p>
          <a:p>
            <a:pPr marL="342900" indent="-342900">
              <a:spcBef>
                <a:spcPts val="0"/>
              </a:spcBef>
              <a:buFont typeface="Arial" panose="020B0604020202020204" pitchFamily="34" charset="0"/>
              <a:buChar char="•"/>
            </a:pPr>
            <a:r>
              <a:rPr lang="en-US" sz="2400" b="0" dirty="0">
                <a:latin typeface="Calibri" panose="020F0502020204030204" pitchFamily="34" charset="0"/>
                <a:cs typeface="Calibri" panose="020F0502020204030204" pitchFamily="34" charset="0"/>
              </a:rPr>
              <a:t>Geospatial Polygons</a:t>
            </a:r>
          </a:p>
          <a:p>
            <a:endParaRPr lang="en-US" sz="2400" b="0" dirty="0">
              <a:latin typeface="Calibri" panose="020F0502020204030204" pitchFamily="34" charset="0"/>
              <a:cs typeface="Calibri" panose="020F0502020204030204" pitchFamily="34" charset="0"/>
            </a:endParaRPr>
          </a:p>
          <a:p>
            <a:endParaRPr lang="en-US" sz="2400" b="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4668858-C030-4585-8A92-2EBF81807CC7}"/>
              </a:ext>
            </a:extLst>
          </p:cNvPr>
          <p:cNvSpPr>
            <a:spLocks noGrp="1"/>
          </p:cNvSpPr>
          <p:nvPr>
            <p:ph type="sldNum" sz="quarter" idx="12"/>
          </p:nvPr>
        </p:nvSpPr>
        <p:spPr/>
        <p:txBody>
          <a:bodyPr/>
          <a:lstStyle/>
          <a:p>
            <a:fld id="{4219272A-714B-4394-91B3-C883D28F4F8C}" type="slidenum">
              <a:rPr lang="en-US" smtClean="0"/>
              <a:t>7</a:t>
            </a:fld>
            <a:endParaRPr lang="en-US" dirty="0"/>
          </a:p>
        </p:txBody>
      </p:sp>
      <p:sp>
        <p:nvSpPr>
          <p:cNvPr id="5" name="Title 1">
            <a:extLst>
              <a:ext uri="{FF2B5EF4-FFF2-40B4-BE49-F238E27FC236}">
                <a16:creationId xmlns:a16="http://schemas.microsoft.com/office/drawing/2014/main" id="{CB2FBF8F-6C3C-4723-99E6-0EC422851413}"/>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Data Collection and Availability</a:t>
            </a:r>
          </a:p>
        </p:txBody>
      </p:sp>
      <p:cxnSp>
        <p:nvCxnSpPr>
          <p:cNvPr id="8" name="Straight Connector 7">
            <a:extLst>
              <a:ext uri="{FF2B5EF4-FFF2-40B4-BE49-F238E27FC236}">
                <a16:creationId xmlns:a16="http://schemas.microsoft.com/office/drawing/2014/main" id="{2DCFB7A7-3229-4A8F-9027-8027403A1B13}"/>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9" name="Title 1">
            <a:extLst>
              <a:ext uri="{FF2B5EF4-FFF2-40B4-BE49-F238E27FC236}">
                <a16:creationId xmlns:a16="http://schemas.microsoft.com/office/drawing/2014/main" id="{BF778A5A-C65D-41B3-80D9-E1EC2E094941}"/>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CART Data Collection</a:t>
            </a:r>
          </a:p>
        </p:txBody>
      </p:sp>
      <p:sp>
        <p:nvSpPr>
          <p:cNvPr id="11" name="Rectangle 10">
            <a:extLst>
              <a:ext uri="{FF2B5EF4-FFF2-40B4-BE49-F238E27FC236}">
                <a16:creationId xmlns:a16="http://schemas.microsoft.com/office/drawing/2014/main" id="{E67123AF-EA1D-4125-BFEE-1C7B5A7CD645}"/>
              </a:ext>
            </a:extLst>
          </p:cNvPr>
          <p:cNvSpPr/>
          <p:nvPr/>
        </p:nvSpPr>
        <p:spPr>
          <a:xfrm>
            <a:off x="5562600" y="2274396"/>
            <a:ext cx="3200400" cy="1938992"/>
          </a:xfrm>
          <a:prstGeom prst="rect">
            <a:avLst/>
          </a:prstGeom>
        </p:spPr>
        <p:txBody>
          <a:bodyPr wrap="square">
            <a:spAutoFit/>
          </a:bodyPr>
          <a:lstStyle/>
          <a:p>
            <a:r>
              <a:rPr lang="en-US" sz="2400" u="sng" dirty="0">
                <a:solidFill>
                  <a:srgbClr val="002C76"/>
                </a:solidFill>
                <a:latin typeface="Calibri" panose="020F0502020204030204" pitchFamily="34" charset="0"/>
                <a:cs typeface="Calibri" panose="020F0502020204030204" pitchFamily="34" charset="0"/>
              </a:rPr>
              <a:t>CART Numeric Points</a:t>
            </a:r>
          </a:p>
          <a:p>
            <a:pPr marL="342900" indent="-342900">
              <a:buFont typeface="Arial" panose="020B0604020202020204" pitchFamily="34" charset="0"/>
              <a:buChar char="•"/>
            </a:pPr>
            <a:r>
              <a:rPr lang="en-US" sz="2400" dirty="0">
                <a:solidFill>
                  <a:srgbClr val="002C76"/>
                </a:solidFill>
                <a:latin typeface="Calibri" panose="020F0502020204030204" pitchFamily="34" charset="0"/>
                <a:cs typeface="Calibri" panose="020F0502020204030204" pitchFamily="34" charset="0"/>
              </a:rPr>
              <a:t>Threshold</a:t>
            </a:r>
          </a:p>
          <a:p>
            <a:pPr marL="342900" indent="-342900">
              <a:buFont typeface="Arial" panose="020B0604020202020204" pitchFamily="34" charset="0"/>
              <a:buChar char="•"/>
            </a:pPr>
            <a:r>
              <a:rPr lang="en-US" sz="2400" dirty="0">
                <a:solidFill>
                  <a:srgbClr val="002C76"/>
                </a:solidFill>
                <a:latin typeface="Calibri" panose="020F0502020204030204" pitchFamily="34" charset="0"/>
                <a:cs typeface="Calibri" panose="020F0502020204030204" pitchFamily="34" charset="0"/>
              </a:rPr>
              <a:t>Existing Condition</a:t>
            </a:r>
          </a:p>
          <a:p>
            <a:pPr marL="342900" indent="-342900">
              <a:buFont typeface="Arial" panose="020B0604020202020204" pitchFamily="34" charset="0"/>
              <a:buChar char="•"/>
            </a:pPr>
            <a:r>
              <a:rPr lang="en-US" sz="2400" dirty="0">
                <a:solidFill>
                  <a:srgbClr val="002C76"/>
                </a:solidFill>
                <a:latin typeface="Calibri" panose="020F0502020204030204" pitchFamily="34" charset="0"/>
                <a:cs typeface="Calibri" panose="020F0502020204030204" pitchFamily="34" charset="0"/>
              </a:rPr>
              <a:t>Planned Condition (CAPP database)</a:t>
            </a:r>
            <a:endParaRPr lang="en-US" sz="2400" dirty="0">
              <a:solidFill>
                <a:srgbClr val="002C76"/>
              </a:solidFill>
            </a:endParaRPr>
          </a:p>
        </p:txBody>
      </p:sp>
      <p:pic>
        <p:nvPicPr>
          <p:cNvPr id="124" name="Picture 123">
            <a:extLst>
              <a:ext uri="{FF2B5EF4-FFF2-40B4-BE49-F238E27FC236}">
                <a16:creationId xmlns:a16="http://schemas.microsoft.com/office/drawing/2014/main" id="{DF3EC34B-BE69-4F40-B900-8E5C25117BFE}"/>
              </a:ext>
            </a:extLst>
          </p:cNvPr>
          <p:cNvPicPr>
            <a:picLocks noChangeAspect="1"/>
          </p:cNvPicPr>
          <p:nvPr/>
        </p:nvPicPr>
        <p:blipFill>
          <a:blip r:embed="rId2"/>
          <a:stretch>
            <a:fillRect/>
          </a:stretch>
        </p:blipFill>
        <p:spPr>
          <a:xfrm>
            <a:off x="2825261" y="4210896"/>
            <a:ext cx="5116915" cy="2632831"/>
          </a:xfrm>
          <a:prstGeom prst="rect">
            <a:avLst/>
          </a:prstGeom>
        </p:spPr>
      </p:pic>
    </p:spTree>
    <p:extLst>
      <p:ext uri="{BB962C8B-B14F-4D97-AF65-F5344CB8AC3E}">
        <p14:creationId xmlns:p14="http://schemas.microsoft.com/office/powerpoint/2010/main" val="16815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Level-1</a:t>
            </a:r>
            <a:r>
              <a:rPr lang="en-US" sz="2400" b="0" dirty="0">
                <a:latin typeface="Calibri" panose="020F0502020204030204" pitchFamily="34" charset="0"/>
                <a:cs typeface="Calibri" panose="020F0502020204030204" pitchFamily="34" charset="0"/>
              </a:rPr>
              <a:t> – Soil Vulnerability Index, Geospatial Layers, Planner Input, and CAPP database =&gt; conservation practice has X effect </a:t>
            </a:r>
            <a:r>
              <a:rPr lang="en-US" sz="2400" b="0" u="sng" dirty="0">
                <a:solidFill>
                  <a:srgbClr val="FF0000"/>
                </a:solidFill>
                <a:latin typeface="Calibri" panose="020F0502020204030204" pitchFamily="34" charset="0"/>
                <a:cs typeface="Calibri" panose="020F0502020204030204" pitchFamily="34" charset="0"/>
              </a:rPr>
              <a:t>(current for most)</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10" name="Picture 9" descr="cid:image003.png@01D3F9BE.BC34DD80">
            <a:extLst>
              <a:ext uri="{FF2B5EF4-FFF2-40B4-BE49-F238E27FC236}">
                <a16:creationId xmlns:a16="http://schemas.microsoft.com/office/drawing/2014/main" id="{D8114B21-3A01-42F3-91DC-426867436674}"/>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85800" y="2590800"/>
            <a:ext cx="4191000" cy="2275582"/>
          </a:xfrm>
          <a:prstGeom prst="rect">
            <a:avLst/>
          </a:prstGeom>
          <a:noFill/>
          <a:ln>
            <a:noFill/>
          </a:ln>
        </p:spPr>
      </p:pic>
      <p:pic>
        <p:nvPicPr>
          <p:cNvPr id="5" name="Picture 4">
            <a:extLst>
              <a:ext uri="{FF2B5EF4-FFF2-40B4-BE49-F238E27FC236}">
                <a16:creationId xmlns:a16="http://schemas.microsoft.com/office/drawing/2014/main" id="{2C54F13E-4E25-4851-ABBC-E3C1F211604F}"/>
              </a:ext>
            </a:extLst>
          </p:cNvPr>
          <p:cNvPicPr>
            <a:picLocks noChangeAspect="1"/>
          </p:cNvPicPr>
          <p:nvPr/>
        </p:nvPicPr>
        <p:blipFill>
          <a:blip r:embed="rId4"/>
          <a:stretch>
            <a:fillRect/>
          </a:stretch>
        </p:blipFill>
        <p:spPr>
          <a:xfrm>
            <a:off x="389303" y="5110611"/>
            <a:ext cx="8365393" cy="823048"/>
          </a:xfrm>
          <a:prstGeom prst="rect">
            <a:avLst/>
          </a:prstGeom>
        </p:spPr>
      </p:pic>
      <p:sp>
        <p:nvSpPr>
          <p:cNvPr id="6" name="Rectangle 5">
            <a:extLst>
              <a:ext uri="{FF2B5EF4-FFF2-40B4-BE49-F238E27FC236}">
                <a16:creationId xmlns:a16="http://schemas.microsoft.com/office/drawing/2014/main" id="{FADA1935-FFE4-4B68-81E4-EF0FDE159C33}"/>
              </a:ext>
            </a:extLst>
          </p:cNvPr>
          <p:cNvSpPr/>
          <p:nvPr/>
        </p:nvSpPr>
        <p:spPr>
          <a:xfrm>
            <a:off x="4800600" y="3128426"/>
            <a:ext cx="3680816" cy="126188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rPr>
              <a:t>SVI + Geospatial Layers</a:t>
            </a:r>
          </a:p>
          <a:p>
            <a:r>
              <a:rPr lang="en-US" sz="2400" b="1" dirty="0">
                <a:ln/>
                <a:solidFill>
                  <a:schemeClr val="accent4"/>
                </a:solidFill>
              </a:rPr>
              <a:t>= Existing Condition – </a:t>
            </a:r>
          </a:p>
          <a:p>
            <a:r>
              <a:rPr lang="en-US" sz="2800" b="1" u="sng" cap="none" spc="0" dirty="0">
                <a:ln/>
                <a:solidFill>
                  <a:srgbClr val="FF0000"/>
                </a:solidFill>
                <a:effectLst/>
              </a:rPr>
              <a:t>local</a:t>
            </a:r>
            <a:r>
              <a:rPr lang="en-US" sz="2400" b="1" cap="none" spc="0" dirty="0">
                <a:ln/>
                <a:solidFill>
                  <a:schemeClr val="accent4"/>
                </a:solidFill>
                <a:effectLst/>
              </a:rPr>
              <a:t> based on soils</a:t>
            </a:r>
          </a:p>
        </p:txBody>
      </p:sp>
      <p:sp>
        <p:nvSpPr>
          <p:cNvPr id="11" name="Rectangle 10">
            <a:extLst>
              <a:ext uri="{FF2B5EF4-FFF2-40B4-BE49-F238E27FC236}">
                <a16:creationId xmlns:a16="http://schemas.microsoft.com/office/drawing/2014/main" id="{B737C1DF-93E7-4169-9B51-4CF79937BFC0}"/>
              </a:ext>
            </a:extLst>
          </p:cNvPr>
          <p:cNvSpPr/>
          <p:nvPr/>
        </p:nvSpPr>
        <p:spPr>
          <a:xfrm>
            <a:off x="884697" y="5953517"/>
            <a:ext cx="6983835" cy="461665"/>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CAPP = Planned Condition - </a:t>
            </a:r>
            <a:r>
              <a:rPr lang="en-US" sz="2400" b="1" u="sng" cap="none" spc="0" dirty="0">
                <a:ln w="0"/>
                <a:solidFill>
                  <a:srgbClr val="FF0000"/>
                </a:solidFill>
                <a:effectLst>
                  <a:reflection blurRad="6350" stA="53000" endA="300" endPos="35500" dir="5400000" sy="-90000" algn="bl" rotWithShape="0"/>
                </a:effectLst>
              </a:rPr>
              <a:t>national</a:t>
            </a: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thi</a:t>
            </a: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 point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71017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3C01-D11C-4910-B16D-1C868D9D62C1}"/>
              </a:ext>
            </a:extLst>
          </p:cNvPr>
          <p:cNvSpPr>
            <a:spLocks noGrp="1"/>
          </p:cNvSpPr>
          <p:nvPr>
            <p:ph idx="1"/>
          </p:nvPr>
        </p:nvSpPr>
        <p:spPr>
          <a:xfrm>
            <a:off x="261814" y="1335865"/>
            <a:ext cx="8653586" cy="4876799"/>
          </a:xfrm>
        </p:spPr>
        <p:txBody>
          <a:bodyPr>
            <a:normAutofit/>
          </a:bodyPr>
          <a:lstStyle/>
          <a:p>
            <a:pPr marL="457200" indent="-457200">
              <a:buFont typeface="Arial" panose="020B0604020202020204" pitchFamily="34" charset="0"/>
              <a:buChar char="•"/>
            </a:pPr>
            <a:r>
              <a:rPr lang="en-US" sz="2400" u="sng" dirty="0">
                <a:latin typeface="Calibri" panose="020F0502020204030204" pitchFamily="34" charset="0"/>
                <a:cs typeface="Calibri" panose="020F0502020204030204" pitchFamily="34" charset="0"/>
              </a:rPr>
              <a:t>Level-2</a:t>
            </a:r>
            <a:r>
              <a:rPr lang="en-US" sz="2400" b="0" dirty="0">
                <a:latin typeface="Calibri" panose="020F0502020204030204" pitchFamily="34" charset="0"/>
                <a:cs typeface="Calibri" panose="020F0502020204030204" pitchFamily="34" charset="0"/>
              </a:rPr>
              <a:t> – CAPP database updated with soil interpretations and/or logic modeling =&gt; conservation practice on this soil has X.0 effect (soil interpretations, logic modeling, etc.)</a:t>
            </a:r>
          </a:p>
          <a:p>
            <a:endParaRPr lang="en-US" b="0" dirty="0"/>
          </a:p>
        </p:txBody>
      </p:sp>
      <p:cxnSp>
        <p:nvCxnSpPr>
          <p:cNvPr id="7" name="Straight Connector 6">
            <a:extLst>
              <a:ext uri="{FF2B5EF4-FFF2-40B4-BE49-F238E27FC236}">
                <a16:creationId xmlns:a16="http://schemas.microsoft.com/office/drawing/2014/main" id="{13F25C2F-D8BE-4286-AD3D-E6D60A885392}"/>
              </a:ext>
            </a:extLst>
          </p:cNvPr>
          <p:cNvCxnSpPr/>
          <p:nvPr/>
        </p:nvCxnSpPr>
        <p:spPr>
          <a:xfrm>
            <a:off x="261814" y="1330688"/>
            <a:ext cx="8805986" cy="0"/>
          </a:xfrm>
          <a:prstGeom prst="line">
            <a:avLst/>
          </a:prstGeom>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60643E60-1E92-4F11-8C2A-C42555D6D768}"/>
              </a:ext>
            </a:extLst>
          </p:cNvPr>
          <p:cNvSpPr>
            <a:spLocks noGrp="1"/>
          </p:cNvSpPr>
          <p:nvPr>
            <p:ph type="title"/>
          </p:nvPr>
        </p:nvSpPr>
        <p:spPr>
          <a:xfrm>
            <a:off x="261814" y="559957"/>
            <a:ext cx="8229600" cy="943708"/>
          </a:xfrm>
        </p:spPr>
        <p:txBody>
          <a:bodyPr>
            <a:normAutofit/>
          </a:bodyPr>
          <a:lstStyle/>
          <a:p>
            <a:r>
              <a:rPr lang="en-US"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Benefit Development</a:t>
            </a:r>
          </a:p>
        </p:txBody>
      </p:sp>
      <p:sp>
        <p:nvSpPr>
          <p:cNvPr id="9" name="Title 1">
            <a:extLst>
              <a:ext uri="{FF2B5EF4-FFF2-40B4-BE49-F238E27FC236}">
                <a16:creationId xmlns:a16="http://schemas.microsoft.com/office/drawing/2014/main" id="{05A1E7E8-F95B-4FFF-91BB-282959193268}"/>
              </a:ext>
            </a:extLst>
          </p:cNvPr>
          <p:cNvSpPr txBox="1">
            <a:spLocks/>
          </p:cNvSpPr>
          <p:nvPr/>
        </p:nvSpPr>
        <p:spPr>
          <a:xfrm>
            <a:off x="2610338" y="-91929"/>
            <a:ext cx="6533662" cy="770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pPr algn="r"/>
            <a:r>
              <a:rPr lang="en-US" sz="3200" dirty="0">
                <a:solidFill>
                  <a:schemeClr val="bg1"/>
                </a:solidFill>
                <a:latin typeface="Calibri" panose="020F0502020204030204" pitchFamily="34" charset="0"/>
                <a:cs typeface="Calibri" panose="020F0502020204030204" pitchFamily="34" charset="0"/>
              </a:rPr>
              <a:t>Levels of Environmental Benefits</a:t>
            </a:r>
          </a:p>
        </p:txBody>
      </p:sp>
      <p:pic>
        <p:nvPicPr>
          <p:cNvPr id="4" name="Picture 3">
            <a:extLst>
              <a:ext uri="{FF2B5EF4-FFF2-40B4-BE49-F238E27FC236}">
                <a16:creationId xmlns:a16="http://schemas.microsoft.com/office/drawing/2014/main" id="{2802CBE1-B6E8-486C-9847-A70560DFEE3D}"/>
              </a:ext>
            </a:extLst>
          </p:cNvPr>
          <p:cNvPicPr>
            <a:picLocks noChangeAspect="1"/>
          </p:cNvPicPr>
          <p:nvPr/>
        </p:nvPicPr>
        <p:blipFill>
          <a:blip r:embed="rId2"/>
          <a:stretch>
            <a:fillRect/>
          </a:stretch>
        </p:blipFill>
        <p:spPr>
          <a:xfrm>
            <a:off x="682048" y="3308108"/>
            <a:ext cx="2129973" cy="2989935"/>
          </a:xfrm>
          <a:prstGeom prst="rect">
            <a:avLst/>
          </a:prstGeom>
        </p:spPr>
      </p:pic>
      <p:pic>
        <p:nvPicPr>
          <p:cNvPr id="5" name="Picture 4">
            <a:extLst>
              <a:ext uri="{FF2B5EF4-FFF2-40B4-BE49-F238E27FC236}">
                <a16:creationId xmlns:a16="http://schemas.microsoft.com/office/drawing/2014/main" id="{E43457E1-57EF-4C4D-B043-7653FF7B0D65}"/>
              </a:ext>
            </a:extLst>
          </p:cNvPr>
          <p:cNvPicPr>
            <a:picLocks noChangeAspect="1"/>
          </p:cNvPicPr>
          <p:nvPr/>
        </p:nvPicPr>
        <p:blipFill>
          <a:blip r:embed="rId3"/>
          <a:stretch>
            <a:fillRect/>
          </a:stretch>
        </p:blipFill>
        <p:spPr>
          <a:xfrm>
            <a:off x="3283647" y="3291833"/>
            <a:ext cx="1828800" cy="3006210"/>
          </a:xfrm>
          <a:prstGeom prst="rect">
            <a:avLst/>
          </a:prstGeom>
        </p:spPr>
      </p:pic>
      <p:sp>
        <p:nvSpPr>
          <p:cNvPr id="6" name="Rectangle 5">
            <a:extLst>
              <a:ext uri="{FF2B5EF4-FFF2-40B4-BE49-F238E27FC236}">
                <a16:creationId xmlns:a16="http://schemas.microsoft.com/office/drawing/2014/main" id="{6B8B4E6A-A026-4AB8-8D67-858FCEFBFB50}"/>
              </a:ext>
            </a:extLst>
          </p:cNvPr>
          <p:cNvSpPr/>
          <p:nvPr/>
        </p:nvSpPr>
        <p:spPr>
          <a:xfrm>
            <a:off x="533400" y="6300262"/>
            <a:ext cx="24272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Antigo Silt Loam</a:t>
            </a:r>
          </a:p>
        </p:txBody>
      </p:sp>
      <p:sp>
        <p:nvSpPr>
          <p:cNvPr id="10" name="Rectangle 9">
            <a:extLst>
              <a:ext uri="{FF2B5EF4-FFF2-40B4-BE49-F238E27FC236}">
                <a16:creationId xmlns:a16="http://schemas.microsoft.com/office/drawing/2014/main" id="{8A0C7216-B060-47B5-B0A4-35D0F0A0F62B}"/>
              </a:ext>
            </a:extLst>
          </p:cNvPr>
          <p:cNvSpPr/>
          <p:nvPr/>
        </p:nvSpPr>
        <p:spPr>
          <a:xfrm>
            <a:off x="2819400" y="6300261"/>
            <a:ext cx="27572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Tifton Loamy Sand</a:t>
            </a:r>
          </a:p>
        </p:txBody>
      </p:sp>
      <p:sp>
        <p:nvSpPr>
          <p:cNvPr id="11" name="Rectangle 10">
            <a:extLst>
              <a:ext uri="{FF2B5EF4-FFF2-40B4-BE49-F238E27FC236}">
                <a16:creationId xmlns:a16="http://schemas.microsoft.com/office/drawing/2014/main" id="{B574C051-F589-4317-AED0-B6EFBE96DA42}"/>
              </a:ext>
            </a:extLst>
          </p:cNvPr>
          <p:cNvSpPr/>
          <p:nvPr/>
        </p:nvSpPr>
        <p:spPr>
          <a:xfrm>
            <a:off x="986848" y="2365915"/>
            <a:ext cx="445506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In the works!</a:t>
            </a:r>
          </a:p>
        </p:txBody>
      </p:sp>
      <p:sp>
        <p:nvSpPr>
          <p:cNvPr id="12" name="Rectangle 11">
            <a:extLst>
              <a:ext uri="{FF2B5EF4-FFF2-40B4-BE49-F238E27FC236}">
                <a16:creationId xmlns:a16="http://schemas.microsoft.com/office/drawing/2014/main" id="{470DF592-456F-4CE1-AFF3-BDD6F38C9445}"/>
              </a:ext>
            </a:extLst>
          </p:cNvPr>
          <p:cNvSpPr/>
          <p:nvPr/>
        </p:nvSpPr>
        <p:spPr>
          <a:xfrm>
            <a:off x="5114047" y="3231073"/>
            <a:ext cx="4033476" cy="230832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chemeClr val="accent3"/>
                </a:solidFill>
                <a:effectLst/>
              </a:rPr>
              <a:t>Soil Interpretations help </a:t>
            </a:r>
          </a:p>
          <a:p>
            <a:pPr algn="ctr"/>
            <a:r>
              <a:rPr lang="en-US" sz="2400" b="1" u="sng" cap="none" spc="0" dirty="0">
                <a:ln/>
                <a:solidFill>
                  <a:schemeClr val="accent3"/>
                </a:solidFill>
                <a:effectLst/>
              </a:rPr>
              <a:t>localize</a:t>
            </a:r>
            <a:r>
              <a:rPr lang="en-US" sz="2400" b="1" cap="none" spc="0" dirty="0">
                <a:ln/>
                <a:solidFill>
                  <a:schemeClr val="accent3"/>
                </a:solidFill>
                <a:effectLst/>
              </a:rPr>
              <a:t> the </a:t>
            </a:r>
          </a:p>
          <a:p>
            <a:pPr algn="ctr"/>
            <a:r>
              <a:rPr lang="en-US" sz="2400" b="1" i="1" u="sng" cap="none" spc="0" dirty="0">
                <a:ln/>
                <a:solidFill>
                  <a:schemeClr val="accent3"/>
                </a:solidFill>
                <a:effectLst/>
              </a:rPr>
              <a:t>Environmental Benefits </a:t>
            </a:r>
          </a:p>
          <a:p>
            <a:pPr algn="ctr"/>
            <a:r>
              <a:rPr lang="en-US" sz="2400" b="1" cap="none" spc="0" dirty="0">
                <a:ln/>
                <a:solidFill>
                  <a:schemeClr val="accent3"/>
                </a:solidFill>
                <a:effectLst/>
              </a:rPr>
              <a:t>for </a:t>
            </a:r>
            <a:r>
              <a:rPr lang="en-US" sz="2400" b="1" dirty="0">
                <a:ln/>
                <a:solidFill>
                  <a:schemeClr val="accent3"/>
                </a:solidFill>
              </a:rPr>
              <a:t>conservation practices</a:t>
            </a:r>
          </a:p>
          <a:p>
            <a:pPr algn="ctr"/>
            <a:r>
              <a:rPr lang="en-US" sz="2400" b="1" dirty="0">
                <a:ln/>
                <a:solidFill>
                  <a:schemeClr val="accent3"/>
                </a:solidFill>
              </a:rPr>
              <a:t>like Cover Crops during</a:t>
            </a:r>
          </a:p>
          <a:p>
            <a:pPr algn="ctr"/>
            <a:r>
              <a:rPr lang="en-US" sz="2400" b="1" cap="none" spc="0" dirty="0">
                <a:ln/>
                <a:solidFill>
                  <a:schemeClr val="accent3"/>
                </a:solidFill>
                <a:effectLst/>
              </a:rPr>
              <a:t>conservatio</a:t>
            </a:r>
            <a:r>
              <a:rPr lang="en-US" sz="2400" b="1" dirty="0">
                <a:ln/>
                <a:solidFill>
                  <a:schemeClr val="accent3"/>
                </a:solidFill>
              </a:rPr>
              <a:t>n planning</a:t>
            </a:r>
            <a:endParaRPr lang="en-US" sz="2400" b="1" cap="none" spc="0" dirty="0">
              <a:ln/>
              <a:solidFill>
                <a:schemeClr val="accent3"/>
              </a:solidFill>
              <a:effectLst/>
            </a:endParaRPr>
          </a:p>
        </p:txBody>
      </p:sp>
      <p:sp>
        <p:nvSpPr>
          <p:cNvPr id="2" name="Rectangle 1">
            <a:extLst>
              <a:ext uri="{FF2B5EF4-FFF2-40B4-BE49-F238E27FC236}">
                <a16:creationId xmlns:a16="http://schemas.microsoft.com/office/drawing/2014/main" id="{18981B22-646E-4D28-A130-A0C828EBA83E}"/>
              </a:ext>
            </a:extLst>
          </p:cNvPr>
          <p:cNvSpPr/>
          <p:nvPr/>
        </p:nvSpPr>
        <p:spPr>
          <a:xfrm>
            <a:off x="5332388" y="5675975"/>
            <a:ext cx="2533066"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outerShdw blurRad="38100" dist="38100" dir="2700000" algn="tl">
                    <a:srgbClr val="000000">
                      <a:alpha val="43137"/>
                    </a:srgbClr>
                  </a:outerShdw>
                </a:effectLst>
              </a:rPr>
              <a:t>70,000 kinds of soil</a:t>
            </a:r>
          </a:p>
        </p:txBody>
      </p:sp>
    </p:spTree>
    <p:extLst>
      <p:ext uri="{BB962C8B-B14F-4D97-AF65-F5344CB8AC3E}">
        <p14:creationId xmlns:p14="http://schemas.microsoft.com/office/powerpoint/2010/main" val="69941419"/>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9BA11B7ABB3E469A483D5610C1E258" ma:contentTypeVersion="6" ma:contentTypeDescription="Create a new document." ma:contentTypeScope="" ma:versionID="a47a1fcd68d65fce23d03955aefd3b23">
  <xsd:schema xmlns:xsd="http://www.w3.org/2001/XMLSchema" xmlns:xs="http://www.w3.org/2001/XMLSchema" xmlns:p="http://schemas.microsoft.com/office/2006/metadata/properties" xmlns:ns3="541de796-91bb-44c0-aa2c-6790e71d883a" xmlns:ns4="f2b0be08-9947-49a6-b12b-4430ebf1e8c2" targetNamespace="http://schemas.microsoft.com/office/2006/metadata/properties" ma:root="true" ma:fieldsID="97db5cbeb8dec0836e1a1feb4e92f708" ns3:_="" ns4:_="">
    <xsd:import namespace="541de796-91bb-44c0-aa2c-6790e71d883a"/>
    <xsd:import namespace="f2b0be08-9947-49a6-b12b-4430ebf1e8c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1de796-91bb-44c0-aa2c-6790e71d88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b0be08-9947-49a6-b12b-4430ebf1e8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B0B21F-EF80-4DC3-8511-C9E4EFEEE2B5}">
  <ds:schemaRefs>
    <ds:schemaRef ds:uri="http://schemas.microsoft.com/sharepoint/v3/contenttype/forms"/>
  </ds:schemaRefs>
</ds:datastoreItem>
</file>

<file path=customXml/itemProps2.xml><?xml version="1.0" encoding="utf-8"?>
<ds:datastoreItem xmlns:ds="http://schemas.openxmlformats.org/officeDocument/2006/customXml" ds:itemID="{CA70FF29-E051-4C94-92EF-3F5862FA99DF}">
  <ds:schemaRefs>
    <ds:schemaRef ds:uri="http://schemas.microsoft.com/office/2006/documentManagement/types"/>
    <ds:schemaRef ds:uri="http://purl.org/dc/elements/1.1/"/>
    <ds:schemaRef ds:uri="http://schemas.microsoft.com/office/2006/metadata/properties"/>
    <ds:schemaRef ds:uri="f2b0be08-9947-49a6-b12b-4430ebf1e8c2"/>
    <ds:schemaRef ds:uri="http://schemas.microsoft.com/office/infopath/2007/PartnerControls"/>
    <ds:schemaRef ds:uri="http://schemas.openxmlformats.org/package/2006/metadata/core-properties"/>
    <ds:schemaRef ds:uri="http://purl.org/dc/terms/"/>
    <ds:schemaRef ds:uri="541de796-91bb-44c0-aa2c-6790e71d883a"/>
    <ds:schemaRef ds:uri="http://www.w3.org/XML/1998/namespace"/>
    <ds:schemaRef ds:uri="http://purl.org/dc/dcmitype/"/>
  </ds:schemaRefs>
</ds:datastoreItem>
</file>

<file path=customXml/itemProps3.xml><?xml version="1.0" encoding="utf-8"?>
<ds:datastoreItem xmlns:ds="http://schemas.openxmlformats.org/officeDocument/2006/customXml" ds:itemID="{C4ADB64C-E6E6-4E2C-95DD-9EC9FB036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1de796-91bb-44c0-aa2c-6790e71d883a"/>
    <ds:schemaRef ds:uri="f2b0be08-9947-49a6-b12b-4430ebf1e8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68133</TotalTime>
  <Words>2167</Words>
  <Application>Microsoft Office PowerPoint</Application>
  <PresentationFormat>On-screen Show (4:3)</PresentationFormat>
  <Paragraphs>395</Paragraphs>
  <Slides>44</Slides>
  <Notes>11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  CART Benefits Module</vt:lpstr>
      <vt:lpstr>Environmental Benefits and Outcomes</vt:lpstr>
      <vt:lpstr>Environmental Benefits and Outcomes</vt:lpstr>
      <vt:lpstr>Environmental Benefits and Outcomes</vt:lpstr>
      <vt:lpstr>Environmental Benefits and Outcomes</vt:lpstr>
      <vt:lpstr>Conservation Planning (Environmental) Benefits</vt:lpstr>
      <vt:lpstr>CART Data Collection</vt:lpstr>
      <vt:lpstr>Benefit Development</vt:lpstr>
      <vt:lpstr>Benefit Development</vt:lpstr>
      <vt:lpstr>Benefit Development</vt:lpstr>
      <vt:lpstr>Benefit Development</vt:lpstr>
      <vt:lpstr>Benefit Development</vt:lpstr>
      <vt:lpstr>Benefit Development</vt:lpstr>
      <vt:lpstr>Benefit Development</vt:lpstr>
      <vt:lpstr>Benefit Development</vt:lpstr>
      <vt:lpstr>Benefit Development</vt:lpstr>
      <vt:lpstr>Benefit Development</vt:lpstr>
      <vt:lpstr>Environmental Benefits and Outcomes</vt:lpstr>
      <vt:lpstr>Environmental Benefits</vt:lpstr>
      <vt:lpstr>PowerPoint Presentation</vt:lpstr>
      <vt:lpstr>PowerPoint Presentation</vt:lpstr>
      <vt:lpstr>PowerPoint Presentation</vt:lpstr>
      <vt:lpstr>PowerPoint Presentation</vt:lpstr>
      <vt:lpstr>CART Integration</vt:lpstr>
      <vt:lpstr>Current CART Results</vt:lpstr>
      <vt:lpstr>Individual Land Unit Benefits</vt:lpstr>
      <vt:lpstr>Plan Roll Up Benefits</vt:lpstr>
      <vt:lpstr>Landscape Benefits</vt:lpstr>
      <vt:lpstr>Planned, Funded, Implemented</vt:lpstr>
      <vt:lpstr>Planned, Funded, Implemented</vt:lpstr>
      <vt:lpstr>CART Benefits Module</vt:lpstr>
      <vt:lpstr>CART Benefits Module</vt:lpstr>
      <vt:lpstr>THANK YOU!</vt:lpstr>
      <vt:lpstr>PowerPoint Presentation</vt:lpstr>
      <vt:lpstr>PowerPoint Presentation</vt:lpstr>
      <vt:lpstr>PowerPoint Presentation</vt:lpstr>
      <vt:lpstr>PowerPoint Presentation</vt:lpstr>
      <vt:lpstr>PowerPoint Presentation</vt:lpstr>
      <vt:lpstr>PowerPoint Presentation</vt:lpstr>
      <vt:lpstr>Technical Review</vt:lpstr>
      <vt:lpstr>Conservation Planning (CART) Benefits Module</vt:lpstr>
      <vt:lpstr>Technical Review</vt:lpstr>
      <vt:lpstr>Technical Review</vt:lpstr>
      <vt:lpstr>Technical Review</vt:lpstr>
    </vt:vector>
  </TitlesOfParts>
  <Company>PDRI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PDRI</dc:creator>
  <cp:lastModifiedBy>Nemecek, Jason - NRCS - Fort Collins, CO</cp:lastModifiedBy>
  <cp:revision>1909</cp:revision>
  <cp:lastPrinted>2017-12-11T17:17:08Z</cp:lastPrinted>
  <dcterms:created xsi:type="dcterms:W3CDTF">2014-03-11T13:04:44Z</dcterms:created>
  <dcterms:modified xsi:type="dcterms:W3CDTF">2022-03-29T14:51:27Z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0x0101004D9BA11B7ABB3E469A483D5610C1E258</vt:lpwstr>
  </property>
</Properties>
</file>